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78" r:id="rId3"/>
    <p:sldId id="287" r:id="rId4"/>
    <p:sldId id="257" r:id="rId5"/>
    <p:sldId id="259" r:id="rId6"/>
    <p:sldId id="265" r:id="rId7"/>
    <p:sldId id="267" r:id="rId8"/>
    <p:sldId id="266" r:id="rId9"/>
    <p:sldId id="279" r:id="rId10"/>
    <p:sldId id="268" r:id="rId11"/>
    <p:sldId id="273" r:id="rId12"/>
    <p:sldId id="272" r:id="rId13"/>
    <p:sldId id="275" r:id="rId14"/>
    <p:sldId id="280" r:id="rId15"/>
    <p:sldId id="284" r:id="rId16"/>
    <p:sldId id="283" r:id="rId17"/>
    <p:sldId id="270" r:id="rId18"/>
    <p:sldId id="269" r:id="rId19"/>
    <p:sldId id="271" r:id="rId20"/>
    <p:sldId id="289" r:id="rId21"/>
    <p:sldId id="274" r:id="rId22"/>
    <p:sldId id="285" r:id="rId23"/>
    <p:sldId id="276" r:id="rId24"/>
    <p:sldId id="288" r:id="rId25"/>
    <p:sldId id="28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2172" y="-8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6C9F4B-DEE1-4D51-B3E6-B301C5D13DF1}" type="datetimeFigureOut">
              <a:rPr lang="en-US" smtClean="0"/>
              <a:t>5/1/2015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C8FF94A-23A6-4919-8244-1B2D13B6791F}" type="slidenum">
              <a:rPr lang="en-US" smtClean="0"/>
              <a:t>‹#›</a:t>
            </a:fld>
            <a:endParaRPr lang="en-US"/>
          </a:p>
        </p:txBody>
      </p:sp>
    </p:spTree>
    <p:extLst>
      <p:ext uri="{BB962C8B-B14F-4D97-AF65-F5344CB8AC3E}">
        <p14:creationId xmlns:p14="http://schemas.microsoft.com/office/powerpoint/2010/main" val="1301682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27CBF2-1D74-4AAD-8F84-B5E30C5C1889}" type="datetimeFigureOut">
              <a:rPr lang="en-US" smtClean="0"/>
              <a:t>5/1/2015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9CDFBD-CAB0-439A-B944-7C98B9585ABF}" type="slidenum">
              <a:rPr lang="en-US" smtClean="0"/>
              <a:t>‹#›</a:t>
            </a:fld>
            <a:endParaRPr lang="en-US"/>
          </a:p>
        </p:txBody>
      </p:sp>
    </p:spTree>
    <p:extLst>
      <p:ext uri="{BB962C8B-B14F-4D97-AF65-F5344CB8AC3E}">
        <p14:creationId xmlns:p14="http://schemas.microsoft.com/office/powerpoint/2010/main" val="73420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CDFBD-CAB0-439A-B944-7C98B9585ABF}" type="slidenum">
              <a:rPr lang="en-US" smtClean="0"/>
              <a:t>4</a:t>
            </a:fld>
            <a:endParaRPr lang="en-US"/>
          </a:p>
        </p:txBody>
      </p:sp>
    </p:spTree>
    <p:extLst>
      <p:ext uri="{BB962C8B-B14F-4D97-AF65-F5344CB8AC3E}">
        <p14:creationId xmlns:p14="http://schemas.microsoft.com/office/powerpoint/2010/main" val="165681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CDFBD-CAB0-439A-B944-7C98B9585ABF}" type="slidenum">
              <a:rPr lang="en-US" smtClean="0"/>
              <a:t>14</a:t>
            </a:fld>
            <a:endParaRPr lang="en-US"/>
          </a:p>
        </p:txBody>
      </p:sp>
    </p:spTree>
    <p:extLst>
      <p:ext uri="{BB962C8B-B14F-4D97-AF65-F5344CB8AC3E}">
        <p14:creationId xmlns:p14="http://schemas.microsoft.com/office/powerpoint/2010/main" val="191584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CDFBD-CAB0-439A-B944-7C98B9585ABF}" type="slidenum">
              <a:rPr lang="en-US" smtClean="0"/>
              <a:t>20</a:t>
            </a:fld>
            <a:endParaRPr lang="en-US"/>
          </a:p>
        </p:txBody>
      </p:sp>
    </p:spTree>
    <p:extLst>
      <p:ext uri="{BB962C8B-B14F-4D97-AF65-F5344CB8AC3E}">
        <p14:creationId xmlns:p14="http://schemas.microsoft.com/office/powerpoint/2010/main" val="191584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CDFBD-CAB0-439A-B944-7C98B9585ABF}" type="slidenum">
              <a:rPr lang="en-US" smtClean="0"/>
              <a:t>22</a:t>
            </a:fld>
            <a:endParaRPr lang="en-US"/>
          </a:p>
        </p:txBody>
      </p:sp>
    </p:spTree>
    <p:extLst>
      <p:ext uri="{BB962C8B-B14F-4D97-AF65-F5344CB8AC3E}">
        <p14:creationId xmlns:p14="http://schemas.microsoft.com/office/powerpoint/2010/main" val="191584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CDFBD-CAB0-439A-B944-7C98B9585ABF}" type="slidenum">
              <a:rPr lang="en-US" smtClean="0"/>
              <a:t>24</a:t>
            </a:fld>
            <a:endParaRPr lang="en-US"/>
          </a:p>
        </p:txBody>
      </p:sp>
    </p:spTree>
    <p:extLst>
      <p:ext uri="{BB962C8B-B14F-4D97-AF65-F5344CB8AC3E}">
        <p14:creationId xmlns:p14="http://schemas.microsoft.com/office/powerpoint/2010/main" val="191584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May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May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1,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1,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May 1,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1,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1, 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1,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1, 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 </a:t>
            </a:r>
            <a:r>
              <a:rPr lang="en-US" dirty="0" err="1" smtClean="0"/>
              <a:t>Droit</a:t>
            </a:r>
            <a:r>
              <a:rPr lang="en-US" dirty="0" smtClean="0"/>
              <a:t> Park Transportation Package</a:t>
            </a:r>
            <a:endParaRPr lang="en-US" dirty="0"/>
          </a:p>
        </p:txBody>
      </p:sp>
    </p:spTree>
    <p:extLst>
      <p:ext uri="{BB962C8B-B14F-4D97-AF65-F5344CB8AC3E}">
        <p14:creationId xmlns:p14="http://schemas.microsoft.com/office/powerpoint/2010/main" val="421875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5538" y="1117760"/>
            <a:ext cx="3952995" cy="548640"/>
          </a:xfrm>
        </p:spPr>
        <p:txBody>
          <a:bodyPr/>
          <a:lstStyle/>
          <a:p>
            <a:r>
              <a:rPr lang="en-US" dirty="0" smtClean="0"/>
              <a:t>Potholes – 4</a:t>
            </a:r>
            <a:r>
              <a:rPr lang="en-US" baseline="30000" dirty="0" smtClean="0"/>
              <a:t>th</a:t>
            </a:r>
            <a:r>
              <a:rPr lang="en-US" dirty="0" smtClean="0"/>
              <a:t> Street</a:t>
            </a:r>
            <a:endParaRPr lang="en-US" dirty="0"/>
          </a:p>
        </p:txBody>
      </p:sp>
      <p:pic>
        <p:nvPicPr>
          <p:cNvPr id="5" name="Picture 4" descr="T and 4.JPG"/>
          <p:cNvPicPr>
            <a:picLocks noChangeAspect="1"/>
          </p:cNvPicPr>
          <p:nvPr/>
        </p:nvPicPr>
        <p:blipFill rotWithShape="1">
          <a:blip r:embed="rId2" cstate="email">
            <a:extLst>
              <a:ext uri="{28A0092B-C50C-407E-A947-70E740481C1C}">
                <a14:useLocalDpi xmlns:a14="http://schemas.microsoft.com/office/drawing/2010/main" val="0"/>
              </a:ext>
            </a:extLst>
          </a:blip>
          <a:srcRect r="18530"/>
          <a:stretch/>
        </p:blipFill>
        <p:spPr>
          <a:xfrm>
            <a:off x="4233334" y="2336800"/>
            <a:ext cx="4690534" cy="4318000"/>
          </a:xfrm>
          <a:prstGeom prst="rect">
            <a:avLst/>
          </a:prstGeom>
          <a:ln>
            <a:solidFill>
              <a:schemeClr val="tx1"/>
            </a:solidFill>
          </a:ln>
        </p:spPr>
      </p:pic>
      <p:pic>
        <p:nvPicPr>
          <p:cNvPr id="4" name="Picture 3" descr="1930s block 4th south.jpg"/>
          <p:cNvPicPr>
            <a:picLocks noChangeAspect="1"/>
          </p:cNvPicPr>
          <p:nvPr/>
        </p:nvPicPr>
        <p:blipFill rotWithShape="1">
          <a:blip r:embed="rId3" cstate="email">
            <a:extLst>
              <a:ext uri="{28A0092B-C50C-407E-A947-70E740481C1C}">
                <a14:useLocalDpi xmlns:a14="http://schemas.microsoft.com/office/drawing/2010/main" val="0"/>
              </a:ext>
            </a:extLst>
          </a:blip>
          <a:srcRect b="32840"/>
          <a:stretch/>
        </p:blipFill>
        <p:spPr>
          <a:xfrm>
            <a:off x="231046" y="237067"/>
            <a:ext cx="4739827" cy="4605866"/>
          </a:xfrm>
          <a:prstGeom prst="rect">
            <a:avLst/>
          </a:prstGeom>
          <a:ln>
            <a:solidFill>
              <a:schemeClr val="tx1"/>
            </a:solidFill>
          </a:ln>
        </p:spPr>
      </p:pic>
      <p:sp>
        <p:nvSpPr>
          <p:cNvPr id="7" name="TextBox 6"/>
          <p:cNvSpPr txBox="1"/>
          <p:nvPr/>
        </p:nvSpPr>
        <p:spPr>
          <a:xfrm>
            <a:off x="417315" y="455414"/>
            <a:ext cx="4290154" cy="369332"/>
          </a:xfrm>
          <a:prstGeom prst="rect">
            <a:avLst/>
          </a:prstGeom>
          <a:solidFill>
            <a:schemeClr val="bg1"/>
          </a:solidFill>
        </p:spPr>
        <p:txBody>
          <a:bodyPr wrap="square" rtlCol="0">
            <a:spAutoFit/>
          </a:bodyPr>
          <a:lstStyle/>
          <a:p>
            <a:r>
              <a:rPr lang="en-US" dirty="0" smtClean="0"/>
              <a:t>4</a:t>
            </a:r>
            <a:r>
              <a:rPr lang="en-US" baseline="30000" dirty="0" smtClean="0"/>
              <a:t>th</a:t>
            </a:r>
            <a:r>
              <a:rPr lang="en-US" dirty="0" smtClean="0"/>
              <a:t> Street between U and Elm (south view)</a:t>
            </a:r>
            <a:endParaRPr lang="en-US" dirty="0"/>
          </a:p>
        </p:txBody>
      </p:sp>
      <p:sp>
        <p:nvSpPr>
          <p:cNvPr id="8" name="TextBox 7"/>
          <p:cNvSpPr txBox="1"/>
          <p:nvPr/>
        </p:nvSpPr>
        <p:spPr>
          <a:xfrm>
            <a:off x="5055538" y="2925894"/>
            <a:ext cx="3766727" cy="369332"/>
          </a:xfrm>
          <a:prstGeom prst="rect">
            <a:avLst/>
          </a:prstGeom>
          <a:solidFill>
            <a:schemeClr val="bg1"/>
          </a:solidFill>
        </p:spPr>
        <p:txBody>
          <a:bodyPr wrap="square" rtlCol="0">
            <a:spAutoFit/>
          </a:bodyPr>
          <a:lstStyle/>
          <a:p>
            <a:r>
              <a:rPr lang="en-US" dirty="0" smtClean="0"/>
              <a:t>T Street and 4</a:t>
            </a:r>
            <a:r>
              <a:rPr lang="en-US" baseline="30000" dirty="0" smtClean="0"/>
              <a:t>th</a:t>
            </a:r>
            <a:r>
              <a:rPr lang="en-US" dirty="0" smtClean="0"/>
              <a:t> Street (north corner)</a:t>
            </a:r>
            <a:endParaRPr lang="en-US" dirty="0"/>
          </a:p>
        </p:txBody>
      </p:sp>
    </p:spTree>
    <p:extLst>
      <p:ext uri="{BB962C8B-B14F-4D97-AF65-F5344CB8AC3E}">
        <p14:creationId xmlns:p14="http://schemas.microsoft.com/office/powerpoint/2010/main" val="1402611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38" y="941493"/>
            <a:ext cx="3952995" cy="548640"/>
          </a:xfrm>
        </p:spPr>
        <p:txBody>
          <a:bodyPr/>
          <a:lstStyle/>
          <a:p>
            <a:r>
              <a:rPr lang="en-US" dirty="0" smtClean="0"/>
              <a:t>Potholes – 4</a:t>
            </a:r>
            <a:r>
              <a:rPr lang="en-US" baseline="30000" dirty="0" smtClean="0"/>
              <a:t>th</a:t>
            </a:r>
            <a:r>
              <a:rPr lang="en-US" dirty="0" smtClean="0"/>
              <a:t> Street</a:t>
            </a:r>
            <a:endParaRPr lang="en-US" dirty="0"/>
          </a:p>
        </p:txBody>
      </p:sp>
      <p:pic>
        <p:nvPicPr>
          <p:cNvPr id="6" name="Picture 5" descr="V and 4th south.jpg"/>
          <p:cNvPicPr>
            <a:picLocks noChangeAspect="1"/>
          </p:cNvPicPr>
          <p:nvPr/>
        </p:nvPicPr>
        <p:blipFill rotWithShape="1">
          <a:blip r:embed="rId2" cstate="email">
            <a:extLst>
              <a:ext uri="{28A0092B-C50C-407E-A947-70E740481C1C}">
                <a14:useLocalDpi xmlns:a14="http://schemas.microsoft.com/office/drawing/2010/main" val="0"/>
              </a:ext>
            </a:extLst>
          </a:blip>
          <a:srcRect t="11358"/>
          <a:stretch/>
        </p:blipFill>
        <p:spPr>
          <a:xfrm>
            <a:off x="4641313" y="203199"/>
            <a:ext cx="4384154" cy="5181601"/>
          </a:xfrm>
          <a:prstGeom prst="rect">
            <a:avLst/>
          </a:prstGeom>
          <a:ln>
            <a:solidFill>
              <a:schemeClr val="tx1"/>
            </a:solidFill>
          </a:ln>
        </p:spPr>
      </p:pic>
      <p:pic>
        <p:nvPicPr>
          <p:cNvPr id="3" name="Picture 2" descr="IMG_1615_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738" y="2878665"/>
            <a:ext cx="5012268" cy="3759201"/>
          </a:xfrm>
          <a:prstGeom prst="rect">
            <a:avLst/>
          </a:prstGeom>
          <a:ln>
            <a:solidFill>
              <a:srgbClr val="000000"/>
            </a:solidFill>
          </a:ln>
        </p:spPr>
      </p:pic>
      <p:sp>
        <p:nvSpPr>
          <p:cNvPr id="8" name="TextBox 7"/>
          <p:cNvSpPr txBox="1"/>
          <p:nvPr/>
        </p:nvSpPr>
        <p:spPr>
          <a:xfrm>
            <a:off x="874586" y="3603227"/>
            <a:ext cx="3766727" cy="369332"/>
          </a:xfrm>
          <a:prstGeom prst="rect">
            <a:avLst/>
          </a:prstGeom>
          <a:solidFill>
            <a:schemeClr val="bg1"/>
          </a:solidFill>
        </p:spPr>
        <p:txBody>
          <a:bodyPr wrap="square" rtlCol="0">
            <a:spAutoFit/>
          </a:bodyPr>
          <a:lstStyle/>
          <a:p>
            <a:r>
              <a:rPr lang="en-US" dirty="0" smtClean="0"/>
              <a:t>T Street and 4</a:t>
            </a:r>
            <a:r>
              <a:rPr lang="en-US" baseline="30000" dirty="0" smtClean="0"/>
              <a:t>th</a:t>
            </a:r>
            <a:r>
              <a:rPr lang="en-US" dirty="0" smtClean="0"/>
              <a:t> Street (south corner)</a:t>
            </a:r>
            <a:endParaRPr lang="en-US" dirty="0"/>
          </a:p>
        </p:txBody>
      </p:sp>
      <p:sp>
        <p:nvSpPr>
          <p:cNvPr id="9" name="TextBox 8"/>
          <p:cNvSpPr txBox="1"/>
          <p:nvPr/>
        </p:nvSpPr>
        <p:spPr>
          <a:xfrm>
            <a:off x="4972453" y="335094"/>
            <a:ext cx="3766727" cy="369332"/>
          </a:xfrm>
          <a:prstGeom prst="rect">
            <a:avLst/>
          </a:prstGeom>
          <a:solidFill>
            <a:schemeClr val="bg1"/>
          </a:solidFill>
        </p:spPr>
        <p:txBody>
          <a:bodyPr wrap="square" rtlCol="0">
            <a:spAutoFit/>
          </a:bodyPr>
          <a:lstStyle/>
          <a:p>
            <a:r>
              <a:rPr lang="en-US" dirty="0"/>
              <a:t>V</a:t>
            </a:r>
            <a:r>
              <a:rPr lang="en-US" dirty="0" smtClean="0"/>
              <a:t> Street and 4</a:t>
            </a:r>
            <a:r>
              <a:rPr lang="en-US" baseline="30000" dirty="0" smtClean="0"/>
              <a:t>th</a:t>
            </a:r>
            <a:r>
              <a:rPr lang="en-US" dirty="0" smtClean="0"/>
              <a:t> Street (north corner)</a:t>
            </a:r>
            <a:endParaRPr lang="en-US" dirty="0"/>
          </a:p>
        </p:txBody>
      </p:sp>
    </p:spTree>
    <p:extLst>
      <p:ext uri="{BB962C8B-B14F-4D97-AF65-F5344CB8AC3E}">
        <p14:creationId xmlns:p14="http://schemas.microsoft.com/office/powerpoint/2010/main" val="89224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0" y="640080"/>
            <a:ext cx="4233333" cy="548640"/>
          </a:xfrm>
        </p:spPr>
        <p:txBody>
          <a:bodyPr/>
          <a:lstStyle/>
          <a:p>
            <a:r>
              <a:rPr lang="en-US" dirty="0" smtClean="0"/>
              <a:t>Potholes – Florida Ave</a:t>
            </a:r>
            <a:endParaRPr lang="en-US" dirty="0"/>
          </a:p>
        </p:txBody>
      </p:sp>
      <p:pic>
        <p:nvPicPr>
          <p:cNvPr id="3" name="Picture 2" descr="IMG_1617_2.jpg"/>
          <p:cNvPicPr>
            <a:picLocks noChangeAspect="1"/>
          </p:cNvPicPr>
          <p:nvPr/>
        </p:nvPicPr>
        <p:blipFill rotWithShape="1">
          <a:blip r:embed="rId2" cstate="email">
            <a:extLst>
              <a:ext uri="{28A0092B-C50C-407E-A947-70E740481C1C}">
                <a14:useLocalDpi xmlns:a14="http://schemas.microsoft.com/office/drawing/2010/main" val="0"/>
              </a:ext>
            </a:extLst>
          </a:blip>
          <a:srcRect b="13610"/>
          <a:stretch/>
        </p:blipFill>
        <p:spPr>
          <a:xfrm>
            <a:off x="270933" y="455414"/>
            <a:ext cx="4292600" cy="4944535"/>
          </a:xfrm>
          <a:prstGeom prst="rect">
            <a:avLst/>
          </a:prstGeom>
          <a:ln>
            <a:solidFill>
              <a:schemeClr val="tx1"/>
            </a:solidFill>
          </a:ln>
        </p:spPr>
      </p:pic>
      <p:sp>
        <p:nvSpPr>
          <p:cNvPr id="7" name="TextBox 6"/>
          <p:cNvSpPr txBox="1"/>
          <p:nvPr/>
        </p:nvSpPr>
        <p:spPr>
          <a:xfrm>
            <a:off x="535920" y="653168"/>
            <a:ext cx="3766727" cy="369332"/>
          </a:xfrm>
          <a:prstGeom prst="rect">
            <a:avLst/>
          </a:prstGeom>
          <a:solidFill>
            <a:schemeClr val="bg1"/>
          </a:solidFill>
        </p:spPr>
        <p:txBody>
          <a:bodyPr wrap="square" rtlCol="0">
            <a:spAutoFit/>
          </a:bodyPr>
          <a:lstStyle/>
          <a:p>
            <a:r>
              <a:rPr lang="en-US" dirty="0" smtClean="0"/>
              <a:t>Florida Ave and 8</a:t>
            </a:r>
            <a:r>
              <a:rPr lang="en-US" baseline="30000" dirty="0" smtClean="0"/>
              <a:t>th</a:t>
            </a:r>
            <a:r>
              <a:rPr lang="en-US" dirty="0" smtClean="0"/>
              <a:t> Street (east view)</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320" y="1350922"/>
            <a:ext cx="3892003" cy="5189337"/>
          </a:xfrm>
          <a:prstGeom prst="rect">
            <a:avLst/>
          </a:prstGeom>
          <a:ln>
            <a:solidFill>
              <a:schemeClr val="tx1"/>
            </a:solidFill>
          </a:ln>
        </p:spPr>
      </p:pic>
      <p:sp>
        <p:nvSpPr>
          <p:cNvPr id="6" name="TextBox 5"/>
          <p:cNvSpPr txBox="1"/>
          <p:nvPr/>
        </p:nvSpPr>
        <p:spPr>
          <a:xfrm>
            <a:off x="4995226" y="5818183"/>
            <a:ext cx="3766727" cy="369332"/>
          </a:xfrm>
          <a:prstGeom prst="rect">
            <a:avLst/>
          </a:prstGeom>
          <a:solidFill>
            <a:schemeClr val="bg1"/>
          </a:solidFill>
        </p:spPr>
        <p:txBody>
          <a:bodyPr wrap="square" rtlCol="0">
            <a:spAutoFit/>
          </a:bodyPr>
          <a:lstStyle/>
          <a:p>
            <a:r>
              <a:rPr lang="en-US" dirty="0" smtClean="0"/>
              <a:t>Florida Ave and 8</a:t>
            </a:r>
            <a:r>
              <a:rPr lang="en-US" baseline="30000" dirty="0" smtClean="0"/>
              <a:t>th</a:t>
            </a:r>
            <a:r>
              <a:rPr lang="en-US" dirty="0" smtClean="0"/>
              <a:t> Street (west view)</a:t>
            </a:r>
            <a:endParaRPr lang="en-US" dirty="0"/>
          </a:p>
        </p:txBody>
      </p:sp>
    </p:spTree>
    <p:extLst>
      <p:ext uri="{BB962C8B-B14F-4D97-AF65-F5344CB8AC3E}">
        <p14:creationId xmlns:p14="http://schemas.microsoft.com/office/powerpoint/2010/main" val="259322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28933"/>
          <a:stretch/>
        </p:blipFill>
        <p:spPr>
          <a:xfrm>
            <a:off x="185962" y="3162468"/>
            <a:ext cx="6191256" cy="3299975"/>
          </a:xfrm>
          <a:prstGeom prst="rect">
            <a:avLst/>
          </a:prstGeom>
          <a:ln>
            <a:solidFill>
              <a:schemeClr val="tx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93899" y="170553"/>
            <a:ext cx="3411020" cy="4548027"/>
          </a:xfrm>
          <a:prstGeom prst="rect">
            <a:avLst/>
          </a:prstGeom>
          <a:ln>
            <a:solidFill>
              <a:schemeClr val="tx1"/>
            </a:solidFill>
          </a:ln>
        </p:spPr>
      </p:pic>
      <p:sp>
        <p:nvSpPr>
          <p:cNvPr id="2" name="Title 1"/>
          <p:cNvSpPr>
            <a:spLocks noGrp="1"/>
          </p:cNvSpPr>
          <p:nvPr>
            <p:ph type="title"/>
          </p:nvPr>
        </p:nvSpPr>
        <p:spPr>
          <a:xfrm>
            <a:off x="495414" y="1703241"/>
            <a:ext cx="4755906" cy="548640"/>
          </a:xfrm>
        </p:spPr>
        <p:txBody>
          <a:bodyPr/>
          <a:lstStyle/>
          <a:p>
            <a:r>
              <a:rPr lang="en-US" dirty="0" smtClean="0"/>
              <a:t>Potholes - intersections</a:t>
            </a:r>
            <a:endParaRPr lang="en-US" dirty="0"/>
          </a:p>
        </p:txBody>
      </p:sp>
      <p:sp>
        <p:nvSpPr>
          <p:cNvPr id="7" name="TextBox 6"/>
          <p:cNvSpPr txBox="1"/>
          <p:nvPr/>
        </p:nvSpPr>
        <p:spPr>
          <a:xfrm>
            <a:off x="5712433" y="556590"/>
            <a:ext cx="3184984" cy="338554"/>
          </a:xfrm>
          <a:prstGeom prst="rect">
            <a:avLst/>
          </a:prstGeom>
          <a:solidFill>
            <a:schemeClr val="bg1"/>
          </a:solidFill>
        </p:spPr>
        <p:txBody>
          <a:bodyPr wrap="square" rtlCol="0">
            <a:spAutoFit/>
          </a:bodyPr>
          <a:lstStyle/>
          <a:p>
            <a:pPr algn="ctr"/>
            <a:r>
              <a:rPr lang="en-US" sz="1600" dirty="0" smtClean="0"/>
              <a:t>Elm and 3</a:t>
            </a:r>
            <a:r>
              <a:rPr lang="en-US" sz="1600" baseline="30000" dirty="0" smtClean="0"/>
              <a:t>rd</a:t>
            </a:r>
            <a:r>
              <a:rPr lang="en-US" sz="1600" dirty="0" smtClean="0"/>
              <a:t> Street (south corner)</a:t>
            </a:r>
            <a:endParaRPr lang="en-US" sz="1600" dirty="0"/>
          </a:p>
        </p:txBody>
      </p:sp>
      <p:sp>
        <p:nvSpPr>
          <p:cNvPr id="8" name="TextBox 7"/>
          <p:cNvSpPr txBox="1"/>
          <p:nvPr/>
        </p:nvSpPr>
        <p:spPr>
          <a:xfrm>
            <a:off x="2167846" y="4270967"/>
            <a:ext cx="3411020" cy="338554"/>
          </a:xfrm>
          <a:prstGeom prst="rect">
            <a:avLst/>
          </a:prstGeom>
          <a:solidFill>
            <a:schemeClr val="bg1"/>
          </a:solidFill>
        </p:spPr>
        <p:txBody>
          <a:bodyPr wrap="square" rtlCol="0">
            <a:spAutoFit/>
          </a:bodyPr>
          <a:lstStyle/>
          <a:p>
            <a:pPr algn="ctr"/>
            <a:r>
              <a:rPr lang="en-US" sz="1600" dirty="0" smtClean="0"/>
              <a:t>Oakdale and 4</a:t>
            </a:r>
            <a:r>
              <a:rPr lang="en-US" sz="1600" baseline="30000" dirty="0" smtClean="0"/>
              <a:t>th</a:t>
            </a:r>
            <a:r>
              <a:rPr lang="en-US" sz="1600" dirty="0" smtClean="0"/>
              <a:t> Street (north corner)</a:t>
            </a:r>
            <a:endParaRPr lang="en-US" sz="1600" dirty="0"/>
          </a:p>
        </p:txBody>
      </p:sp>
    </p:spTree>
    <p:extLst>
      <p:ext uri="{BB962C8B-B14F-4D97-AF65-F5344CB8AC3E}">
        <p14:creationId xmlns:p14="http://schemas.microsoft.com/office/powerpoint/2010/main" val="653689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potholes - Recommendation </a:t>
            </a:r>
            <a:endParaRPr lang="en-US" dirty="0"/>
          </a:p>
        </p:txBody>
      </p:sp>
      <p:sp>
        <p:nvSpPr>
          <p:cNvPr id="9" name="Content Placeholder 2"/>
          <p:cNvSpPr txBox="1">
            <a:spLocks/>
          </p:cNvSpPr>
          <p:nvPr/>
        </p:nvSpPr>
        <p:spPr>
          <a:xfrm>
            <a:off x="191071" y="982640"/>
            <a:ext cx="8557144" cy="313216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AutoNum type="arabicPeriod"/>
            </a:pPr>
            <a:r>
              <a:rPr lang="en-US" sz="1800" u="sng" dirty="0" smtClean="0"/>
              <a:t>Place 4</a:t>
            </a:r>
            <a:r>
              <a:rPr lang="en-US" sz="1800" u="sng" baseline="30000" dirty="0" smtClean="0"/>
              <a:t>th</a:t>
            </a:r>
            <a:r>
              <a:rPr lang="en-US" sz="1800" u="sng" dirty="0" smtClean="0"/>
              <a:t> Street on the list for a “Resurfacing.” </a:t>
            </a:r>
            <a:r>
              <a:rPr lang="en-US" sz="1800" b="0" dirty="0"/>
              <a:t>Using DDOT’s Pavement Conditions Index (PCI) presentation from July 2014 before Councilwoman </a:t>
            </a:r>
            <a:r>
              <a:rPr lang="en-US" sz="1800" b="0" dirty="0" err="1" smtClean="0"/>
              <a:t>Cheh</a:t>
            </a:r>
            <a:r>
              <a:rPr lang="en-US" sz="1800" b="0" dirty="0" smtClean="0"/>
              <a:t>*, </a:t>
            </a:r>
            <a:r>
              <a:rPr lang="en-US" sz="1800" b="0" dirty="0"/>
              <a:t>the following images suggest that 4</a:t>
            </a:r>
            <a:r>
              <a:rPr lang="en-US" sz="1800" b="0" baseline="30000" dirty="0"/>
              <a:t>th</a:t>
            </a:r>
            <a:r>
              <a:rPr lang="en-US" sz="1800" b="0" dirty="0"/>
              <a:t> Street is in a “Failed” or “Very Poor” state</a:t>
            </a:r>
            <a:r>
              <a:rPr lang="en-US" sz="1800" b="0" dirty="0" smtClean="0"/>
              <a:t>. The stretch between Florida Avenue and </a:t>
            </a:r>
            <a:r>
              <a:rPr lang="en-US" sz="1800" b="0" dirty="0"/>
              <a:t>V</a:t>
            </a:r>
            <a:r>
              <a:rPr lang="en-US" sz="1800" b="0" dirty="0" smtClean="0"/>
              <a:t> Street is 0.3 miles , which is priced out at $300,000 per mile</a:t>
            </a:r>
            <a:r>
              <a:rPr lang="en-US" sz="1800" b="0" dirty="0" smtClean="0"/>
              <a:t>.</a:t>
            </a:r>
            <a:endParaRPr lang="en-US" sz="1800" b="0" dirty="0" smtClean="0"/>
          </a:p>
          <a:p>
            <a:pPr>
              <a:buFont typeface="+mj-lt"/>
              <a:buAutoNum type="arabicPeriod" startAt="2"/>
            </a:pPr>
            <a:r>
              <a:rPr lang="en-US" sz="1800" u="sng" dirty="0" smtClean="0"/>
              <a:t>Place </a:t>
            </a:r>
            <a:r>
              <a:rPr lang="en-US" sz="1800" u="sng" dirty="0" smtClean="0"/>
              <a:t>a “Truck Restriction” </a:t>
            </a:r>
            <a:r>
              <a:rPr lang="en-US" sz="1800" u="sng" dirty="0" smtClean="0"/>
              <a:t>on 4</a:t>
            </a:r>
            <a:r>
              <a:rPr lang="en-US" sz="1800" u="sng" baseline="30000" dirty="0" smtClean="0"/>
              <a:t>th</a:t>
            </a:r>
            <a:r>
              <a:rPr lang="en-US" sz="1800" u="sng" dirty="0" smtClean="0"/>
              <a:t> Street</a:t>
            </a:r>
            <a:r>
              <a:rPr lang="en-US" sz="1800" b="0" dirty="0" smtClean="0"/>
              <a:t> between </a:t>
            </a:r>
            <a:r>
              <a:rPr lang="en-US" sz="1800" b="0" dirty="0" smtClean="0"/>
              <a:t>Florida Avenue and V Street, as seen on DDOT’s Truck and Bus Through Routes and Restrictions </a:t>
            </a:r>
            <a:r>
              <a:rPr lang="en-US" sz="1800" b="0" dirty="0" smtClean="0"/>
              <a:t>Map. This </a:t>
            </a:r>
            <a:r>
              <a:rPr lang="en-US" sz="1800" b="0" dirty="0" smtClean="0"/>
              <a:t>would prevent commercial vehicles </a:t>
            </a:r>
            <a:r>
              <a:rPr lang="en-US" sz="1800" b="0" dirty="0"/>
              <a:t>over one ton from traveling on 4</a:t>
            </a:r>
            <a:r>
              <a:rPr lang="en-US" sz="1800" b="0" baseline="30000" dirty="0"/>
              <a:t>th</a:t>
            </a:r>
            <a:r>
              <a:rPr lang="en-US" sz="1800" b="0" dirty="0"/>
              <a:t> </a:t>
            </a:r>
            <a:r>
              <a:rPr lang="en-US" sz="1800" b="0" dirty="0" smtClean="0"/>
              <a:t>Street, thus reducing unintended wear and tear and noise. </a:t>
            </a:r>
            <a:endParaRPr lang="en-US" sz="1800" b="0" dirty="0"/>
          </a:p>
          <a:p>
            <a:pPr marL="0" indent="0"/>
            <a:endParaRPr lang="en-US" sz="1800" b="0" dirty="0" smtClean="0"/>
          </a:p>
        </p:txBody>
      </p:sp>
      <p:pic>
        <p:nvPicPr>
          <p:cNvPr id="3" name="Picture 2" descr="The lousy state of D.C.’s streets explained in 14 slides and two charts - The Washington Post - Google Chrome"/>
          <p:cNvPicPr>
            <a:picLocks noChangeAspect="1"/>
          </p:cNvPicPr>
          <p:nvPr/>
        </p:nvPicPr>
        <p:blipFill rotWithShape="1">
          <a:blip r:embed="rId3">
            <a:extLst>
              <a:ext uri="{28A0092B-C50C-407E-A947-70E740481C1C}">
                <a14:useLocalDpi xmlns:a14="http://schemas.microsoft.com/office/drawing/2010/main" val="0"/>
              </a:ext>
            </a:extLst>
          </a:blip>
          <a:srcRect l="18508" t="42444" r="51194" b="29306"/>
          <a:stretch/>
        </p:blipFill>
        <p:spPr>
          <a:xfrm>
            <a:off x="1843188" y="3684905"/>
            <a:ext cx="5427566" cy="2741208"/>
          </a:xfrm>
          <a:prstGeom prst="rect">
            <a:avLst/>
          </a:prstGeom>
        </p:spPr>
      </p:pic>
      <p:sp>
        <p:nvSpPr>
          <p:cNvPr id="5" name="TextBox 4"/>
          <p:cNvSpPr txBox="1"/>
          <p:nvPr/>
        </p:nvSpPr>
        <p:spPr>
          <a:xfrm>
            <a:off x="177424" y="6564578"/>
            <a:ext cx="9116706" cy="276999"/>
          </a:xfrm>
          <a:prstGeom prst="rect">
            <a:avLst/>
          </a:prstGeom>
          <a:noFill/>
        </p:spPr>
        <p:txBody>
          <a:bodyPr wrap="square" rtlCol="0">
            <a:spAutoFit/>
          </a:bodyPr>
          <a:lstStyle/>
          <a:p>
            <a:r>
              <a:rPr lang="en-US" sz="1200" dirty="0" smtClean="0">
                <a:solidFill>
                  <a:schemeClr val="bg1"/>
                </a:solidFill>
              </a:rPr>
              <a:t>*www.washingtonpost.com/blogs/mike-debonis/wp/2014/07/09/the-lousy-state-of-d-c-s-streets-explained-in-14-slides-and-two-charts</a:t>
            </a:r>
            <a:r>
              <a:rPr lang="en-US" sz="1200" dirty="0">
                <a:solidFill>
                  <a:schemeClr val="bg1"/>
                </a:solidFill>
              </a:rPr>
              <a:t>/</a:t>
            </a:r>
          </a:p>
        </p:txBody>
      </p:sp>
    </p:spTree>
    <p:extLst>
      <p:ext uri="{BB962C8B-B14F-4D97-AF65-F5344CB8AC3E}">
        <p14:creationId xmlns:p14="http://schemas.microsoft.com/office/powerpoint/2010/main" val="233261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Sidewalk and Curbs</a:t>
            </a:r>
            <a:endParaRPr lang="en-US" dirty="0"/>
          </a:p>
        </p:txBody>
      </p:sp>
      <p:sp>
        <p:nvSpPr>
          <p:cNvPr id="7" name="Content Placeholder 2"/>
          <p:cNvSpPr txBox="1">
            <a:spLocks/>
          </p:cNvSpPr>
          <p:nvPr/>
        </p:nvSpPr>
        <p:spPr>
          <a:xfrm>
            <a:off x="274111" y="899664"/>
            <a:ext cx="8530593" cy="61523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The </a:t>
            </a:r>
            <a:r>
              <a:rPr lang="en-US" sz="1800" u="sng" dirty="0"/>
              <a:t>issue</a:t>
            </a:r>
            <a:r>
              <a:rPr lang="en-US" sz="1800" dirty="0" smtClean="0"/>
              <a:t>: dislodged and missing bricks in the sidewalk, curbs, and gutters are not only an eyesore but negatively impact public safety.  </a:t>
            </a:r>
          </a:p>
          <a:p>
            <a:pPr marL="0" indent="0"/>
            <a:endParaRPr lang="en-US" sz="1800" b="0" dirty="0"/>
          </a:p>
        </p:txBody>
      </p:sp>
      <p:sp>
        <p:nvSpPr>
          <p:cNvPr id="6" name="Content Placeholder 2"/>
          <p:cNvSpPr txBox="1">
            <a:spLocks/>
          </p:cNvSpPr>
          <p:nvPr/>
        </p:nvSpPr>
        <p:spPr>
          <a:xfrm>
            <a:off x="274486" y="1596788"/>
            <a:ext cx="8337251" cy="2975211"/>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b="0" u="sng" dirty="0" smtClean="0"/>
              <a:t>Here is a running list of missing bricks as of April 20, 2015</a:t>
            </a:r>
          </a:p>
          <a:p>
            <a:pPr lvl="2">
              <a:buFont typeface="Arial" panose="020B0604020202020204" pitchFamily="34" charset="0"/>
              <a:buChar char="•"/>
            </a:pPr>
            <a:r>
              <a:rPr lang="en-US" sz="1800" dirty="0" smtClean="0"/>
              <a:t>T Street at the corner of 4</a:t>
            </a:r>
            <a:r>
              <a:rPr lang="en-US" sz="1800" baseline="30000" dirty="0" smtClean="0"/>
              <a:t>th</a:t>
            </a:r>
            <a:r>
              <a:rPr lang="en-US" sz="1800" dirty="0" smtClean="0"/>
              <a:t> Street</a:t>
            </a:r>
            <a:endParaRPr lang="en-US" sz="1800" dirty="0"/>
          </a:p>
          <a:p>
            <a:pPr lvl="2">
              <a:buFont typeface="Arial" panose="020B0604020202020204" pitchFamily="34" charset="0"/>
              <a:buChar char="•"/>
            </a:pPr>
            <a:r>
              <a:rPr lang="en-US" sz="1800" dirty="0" smtClean="0"/>
              <a:t>Roughly at the addresses of 1805</a:t>
            </a:r>
            <a:r>
              <a:rPr lang="en-US" sz="1800" dirty="0"/>
              <a:t>, 2021, and 2038 </a:t>
            </a:r>
            <a:r>
              <a:rPr lang="en-US" sz="1800" dirty="0" smtClean="0"/>
              <a:t>4</a:t>
            </a:r>
            <a:r>
              <a:rPr lang="en-US" sz="1800" baseline="30000" dirty="0" smtClean="0"/>
              <a:t>th</a:t>
            </a:r>
            <a:r>
              <a:rPr lang="en-US" sz="1800" dirty="0" smtClean="0"/>
              <a:t> Street</a:t>
            </a:r>
            <a:endParaRPr lang="en-US" sz="1800" dirty="0"/>
          </a:p>
          <a:p>
            <a:pPr lvl="2">
              <a:buFont typeface="Arial" panose="020B0604020202020204" pitchFamily="34" charset="0"/>
              <a:buChar char="•"/>
            </a:pPr>
            <a:r>
              <a:rPr lang="en-US" sz="1800" dirty="0" smtClean="0"/>
              <a:t>Oakdale between 4</a:t>
            </a:r>
            <a:r>
              <a:rPr lang="en-US" sz="1800" baseline="30000" dirty="0" smtClean="0"/>
              <a:t>th</a:t>
            </a:r>
            <a:r>
              <a:rPr lang="en-US" sz="1800" dirty="0" smtClean="0"/>
              <a:t> and 5</a:t>
            </a:r>
            <a:r>
              <a:rPr lang="en-US" sz="1800" baseline="30000" dirty="0" smtClean="0"/>
              <a:t>th</a:t>
            </a:r>
            <a:r>
              <a:rPr lang="en-US" sz="1800" dirty="0" smtClean="0"/>
              <a:t> Street</a:t>
            </a:r>
            <a:endParaRPr lang="en-US" sz="1800" dirty="0"/>
          </a:p>
          <a:p>
            <a:pPr lvl="2">
              <a:buFont typeface="Arial" panose="020B0604020202020204" pitchFamily="34" charset="0"/>
              <a:buChar char="•"/>
            </a:pPr>
            <a:r>
              <a:rPr lang="en-US" sz="1800" dirty="0" smtClean="0"/>
              <a:t>Entrance of Park </a:t>
            </a:r>
            <a:r>
              <a:rPr lang="en-US" sz="1800" dirty="0"/>
              <a:t>at </a:t>
            </a:r>
            <a:r>
              <a:rPr lang="en-US" sz="1800" dirty="0" err="1"/>
              <a:t>LeDroit</a:t>
            </a:r>
            <a:r>
              <a:rPr lang="en-US" sz="1800" dirty="0"/>
              <a:t> </a:t>
            </a:r>
            <a:r>
              <a:rPr lang="en-US" sz="1800" dirty="0" smtClean="0"/>
              <a:t>(corner of Elm Street and 3</a:t>
            </a:r>
            <a:r>
              <a:rPr lang="en-US" sz="1800" baseline="30000" dirty="0" smtClean="0"/>
              <a:t>rd</a:t>
            </a:r>
            <a:r>
              <a:rPr lang="en-US" sz="1800" dirty="0" smtClean="0"/>
              <a:t> Street)</a:t>
            </a:r>
            <a:endParaRPr lang="en-US" sz="1800" dirty="0"/>
          </a:p>
          <a:p>
            <a:pPr lvl="2">
              <a:buFont typeface="Arial" panose="020B0604020202020204" pitchFamily="34" charset="0"/>
              <a:buChar char="•"/>
            </a:pPr>
            <a:r>
              <a:rPr lang="en-US" sz="1800" dirty="0" smtClean="0"/>
              <a:t>Roughly at the address of 1907</a:t>
            </a:r>
            <a:r>
              <a:rPr lang="en-US" sz="1800" dirty="0"/>
              <a:t>, 1919 and 1961 </a:t>
            </a:r>
            <a:r>
              <a:rPr lang="en-US" sz="1800" dirty="0" smtClean="0"/>
              <a:t>3</a:t>
            </a:r>
            <a:r>
              <a:rPr lang="en-US" sz="1800" baseline="30000" dirty="0" smtClean="0"/>
              <a:t>rd</a:t>
            </a:r>
            <a:r>
              <a:rPr lang="en-US" sz="1800" dirty="0" smtClean="0"/>
              <a:t> Street</a:t>
            </a:r>
            <a:endParaRPr lang="en-US" sz="1800" dirty="0"/>
          </a:p>
          <a:p>
            <a:pPr lvl="2">
              <a:buFont typeface="Arial" panose="020B0604020202020204" pitchFamily="34" charset="0"/>
              <a:buChar char="•"/>
            </a:pPr>
            <a:r>
              <a:rPr lang="en-US" sz="1800" dirty="0"/>
              <a:t>Roughly at the address of </a:t>
            </a:r>
            <a:r>
              <a:rPr lang="en-US" sz="1800" dirty="0" smtClean="0"/>
              <a:t>216</a:t>
            </a:r>
            <a:r>
              <a:rPr lang="en-US" sz="1800" dirty="0"/>
              <a:t>, 315 and 345 Elm </a:t>
            </a:r>
            <a:r>
              <a:rPr lang="en-US" sz="1800" dirty="0" smtClean="0"/>
              <a:t>Street</a:t>
            </a:r>
            <a:endParaRPr lang="en-US" sz="1800" dirty="0"/>
          </a:p>
          <a:p>
            <a:pPr lvl="2">
              <a:buFont typeface="Arial" panose="020B0604020202020204" pitchFamily="34" charset="0"/>
              <a:buChar char="•"/>
            </a:pPr>
            <a:r>
              <a:rPr lang="en-US" sz="1800" dirty="0" smtClean="0"/>
              <a:t>2</a:t>
            </a:r>
            <a:r>
              <a:rPr lang="en-US" sz="1800" baseline="30000" dirty="0" smtClean="0"/>
              <a:t>nd</a:t>
            </a:r>
            <a:r>
              <a:rPr lang="en-US" sz="1800" dirty="0" smtClean="0"/>
              <a:t> Street at the southwest corner </a:t>
            </a:r>
            <a:r>
              <a:rPr lang="en-US" sz="1800" dirty="0"/>
              <a:t>of </a:t>
            </a:r>
            <a:r>
              <a:rPr lang="en-US" sz="1800" dirty="0" smtClean="0"/>
              <a:t>V Street</a:t>
            </a:r>
          </a:p>
          <a:p>
            <a:pPr marL="9144" lvl="1" indent="0">
              <a:buNone/>
            </a:pPr>
            <a:r>
              <a:rPr lang="en-US" sz="1800" u="sng" dirty="0" smtClean="0"/>
              <a:t>Other sidewalk concerns</a:t>
            </a:r>
            <a:r>
              <a:rPr lang="en-US" sz="1800" dirty="0" smtClean="0"/>
              <a:t>: missing ground cap at 1819 4</a:t>
            </a:r>
            <a:r>
              <a:rPr lang="en-US" sz="1800" baseline="30000" dirty="0" smtClean="0"/>
              <a:t>th</a:t>
            </a:r>
            <a:r>
              <a:rPr lang="en-US" sz="1800" dirty="0" smtClean="0"/>
              <a:t> Street</a:t>
            </a:r>
            <a:endParaRPr lang="en-US" sz="1800" dirty="0"/>
          </a:p>
        </p:txBody>
      </p:sp>
      <p:pic>
        <p:nvPicPr>
          <p:cNvPr id="5" name="Picture 4" descr="Google Maps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t="27887" b="23444"/>
          <a:stretch/>
        </p:blipFill>
        <p:spPr>
          <a:xfrm>
            <a:off x="315797" y="4474595"/>
            <a:ext cx="8529851" cy="2248634"/>
          </a:xfrm>
          <a:prstGeom prst="rect">
            <a:avLst/>
          </a:prstGeom>
        </p:spPr>
      </p:pic>
    </p:spTree>
    <p:extLst>
      <p:ext uri="{BB962C8B-B14F-4D97-AF65-F5344CB8AC3E}">
        <p14:creationId xmlns:p14="http://schemas.microsoft.com/office/powerpoint/2010/main" val="2211813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Unkempt parking lot</a:t>
            </a:r>
            <a:endParaRPr lang="en-US" dirty="0"/>
          </a:p>
        </p:txBody>
      </p:sp>
      <p:sp>
        <p:nvSpPr>
          <p:cNvPr id="7" name="Content Placeholder 2"/>
          <p:cNvSpPr txBox="1">
            <a:spLocks/>
          </p:cNvSpPr>
          <p:nvPr/>
        </p:nvSpPr>
        <p:spPr>
          <a:xfrm>
            <a:off x="274111" y="940608"/>
            <a:ext cx="8530593" cy="61523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The </a:t>
            </a:r>
            <a:r>
              <a:rPr lang="en-US" sz="1800" u="sng" dirty="0"/>
              <a:t>issue</a:t>
            </a:r>
            <a:r>
              <a:rPr lang="en-US" sz="1800" dirty="0"/>
              <a:t>: </a:t>
            </a:r>
            <a:r>
              <a:rPr lang="en-US" sz="1800" dirty="0" smtClean="0"/>
              <a:t>behind the north row of house on the 300 block of Elm Street, a small parking lot has not been maintained.</a:t>
            </a:r>
            <a:endParaRPr lang="en-US" sz="1800" b="0" dirty="0"/>
          </a:p>
        </p:txBody>
      </p:sp>
      <p:sp>
        <p:nvSpPr>
          <p:cNvPr id="6" name="Content Placeholder 2"/>
          <p:cNvSpPr txBox="1">
            <a:spLocks/>
          </p:cNvSpPr>
          <p:nvPr/>
        </p:nvSpPr>
        <p:spPr>
          <a:xfrm>
            <a:off x="274486" y="1746917"/>
            <a:ext cx="8364547" cy="318845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mj-lt"/>
              <a:buAutoNum type="arabicPeriod"/>
            </a:pPr>
            <a:r>
              <a:rPr lang="en-US" sz="1800" b="0" u="sng" dirty="0" smtClean="0"/>
              <a:t>Lack of maintenance</a:t>
            </a:r>
            <a:r>
              <a:rPr lang="en-US" sz="1800" b="0" dirty="0" smtClean="0"/>
              <a:t>: without regular upkeep, large amounts of trash have accumulated, bulk waste has been dumped, and bushes and weeds are overgrown.</a:t>
            </a:r>
          </a:p>
          <a:p>
            <a:pPr>
              <a:buFont typeface="+mj-lt"/>
              <a:buAutoNum type="arabicPeriod"/>
            </a:pPr>
            <a:r>
              <a:rPr lang="en-US" sz="1800" b="0" u="sng" dirty="0" smtClean="0"/>
              <a:t>Deteriorating signs </a:t>
            </a:r>
            <a:r>
              <a:rPr lang="en-US" sz="1800" b="0" dirty="0" smtClean="0"/>
              <a:t>have encouraged confusion of who can park there.</a:t>
            </a:r>
          </a:p>
          <a:p>
            <a:pPr>
              <a:buFont typeface="+mj-lt"/>
              <a:buAutoNum type="arabicPeriod"/>
            </a:pPr>
            <a:r>
              <a:rPr lang="en-US" sz="1800" b="0" u="sng" dirty="0" smtClean="0"/>
              <a:t>Abandoned </a:t>
            </a:r>
            <a:r>
              <a:rPr lang="en-US" sz="1800" b="0" u="sng" dirty="0"/>
              <a:t>or non-operating vehicles </a:t>
            </a:r>
            <a:r>
              <a:rPr lang="en-US" sz="1800" b="0" dirty="0"/>
              <a:t>have been parked for extended </a:t>
            </a:r>
            <a:r>
              <a:rPr lang="en-US" sz="1800" b="0" dirty="0" smtClean="0"/>
              <a:t>periods.</a:t>
            </a:r>
          </a:p>
          <a:p>
            <a:pPr marL="0" indent="0"/>
            <a:endParaRPr lang="en-US" sz="1800" b="0" dirty="0" smtClean="0"/>
          </a:p>
        </p:txBody>
      </p:sp>
      <p:pic>
        <p:nvPicPr>
          <p:cNvPr id="4" name="Picture 3" descr="Google Maps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13283" t="25132" r="19255" b="13697"/>
          <a:stretch/>
        </p:blipFill>
        <p:spPr>
          <a:xfrm>
            <a:off x="1455013" y="3712191"/>
            <a:ext cx="6168788" cy="3029803"/>
          </a:xfrm>
          <a:prstGeom prst="rect">
            <a:avLst/>
          </a:prstGeom>
        </p:spPr>
      </p:pic>
      <p:sp>
        <p:nvSpPr>
          <p:cNvPr id="5" name="Oval 4"/>
          <p:cNvSpPr/>
          <p:nvPr/>
        </p:nvSpPr>
        <p:spPr>
          <a:xfrm>
            <a:off x="3671248" y="4176212"/>
            <a:ext cx="3630304" cy="1351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100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132" y="925536"/>
            <a:ext cx="4453467" cy="1032933"/>
          </a:xfrm>
        </p:spPr>
        <p:txBody>
          <a:bodyPr/>
          <a:lstStyle/>
          <a:p>
            <a:r>
              <a:rPr lang="en-US" dirty="0" smtClean="0"/>
              <a:t>elm street parking lot</a:t>
            </a:r>
            <a:endParaRPr lang="en-US" dirty="0"/>
          </a:p>
        </p:txBody>
      </p:sp>
      <p:pic>
        <p:nvPicPr>
          <p:cNvPr id="7" name="Picture 6" descr="Parking Lot Trash Con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01626" y="2715475"/>
            <a:ext cx="5289973" cy="3967480"/>
          </a:xfrm>
          <a:prstGeom prst="rect">
            <a:avLst/>
          </a:prstGeom>
          <a:ln>
            <a:solidFill>
              <a:schemeClr val="tx1"/>
            </a:solidFill>
          </a:ln>
        </p:spPr>
      </p:pic>
      <p:pic>
        <p:nvPicPr>
          <p:cNvPr id="6" name="Picture 5" descr="Parking Lot Trash.jpg"/>
          <p:cNvPicPr>
            <a:picLocks noChangeAspect="1"/>
          </p:cNvPicPr>
          <p:nvPr/>
        </p:nvPicPr>
        <p:blipFill rotWithShape="1">
          <a:blip r:embed="rId3" cstate="email">
            <a:extLst>
              <a:ext uri="{28A0092B-C50C-407E-A947-70E740481C1C}">
                <a14:useLocalDpi xmlns:a14="http://schemas.microsoft.com/office/drawing/2010/main" val="0"/>
              </a:ext>
            </a:extLst>
          </a:blip>
          <a:srcRect t="23179"/>
          <a:stretch/>
        </p:blipFill>
        <p:spPr>
          <a:xfrm>
            <a:off x="407116" y="365760"/>
            <a:ext cx="3961684" cy="4057889"/>
          </a:xfrm>
          <a:prstGeom prst="rect">
            <a:avLst/>
          </a:prstGeom>
          <a:ln>
            <a:solidFill>
              <a:schemeClr val="tx1"/>
            </a:solidFill>
          </a:ln>
        </p:spPr>
      </p:pic>
      <p:sp>
        <p:nvSpPr>
          <p:cNvPr id="8" name="Rectangle 7"/>
          <p:cNvSpPr/>
          <p:nvPr/>
        </p:nvSpPr>
        <p:spPr>
          <a:xfrm>
            <a:off x="6464037" y="3240384"/>
            <a:ext cx="2465917" cy="338554"/>
          </a:xfrm>
          <a:prstGeom prst="rect">
            <a:avLst/>
          </a:prstGeom>
          <a:solidFill>
            <a:schemeClr val="bg1"/>
          </a:solidFill>
        </p:spPr>
        <p:txBody>
          <a:bodyPr wrap="square">
            <a:spAutoFit/>
          </a:bodyPr>
          <a:lstStyle/>
          <a:p>
            <a:pPr algn="ctr"/>
            <a:r>
              <a:rPr lang="en-US" sz="1600" dirty="0" smtClean="0"/>
              <a:t>More trash</a:t>
            </a:r>
            <a:endParaRPr lang="en-US" sz="1600" dirty="0"/>
          </a:p>
        </p:txBody>
      </p:sp>
      <p:sp>
        <p:nvSpPr>
          <p:cNvPr id="9" name="Rectangle 8"/>
          <p:cNvSpPr/>
          <p:nvPr/>
        </p:nvSpPr>
        <p:spPr>
          <a:xfrm>
            <a:off x="836505" y="2232679"/>
            <a:ext cx="2546627" cy="338554"/>
          </a:xfrm>
          <a:prstGeom prst="rect">
            <a:avLst/>
          </a:prstGeom>
          <a:solidFill>
            <a:schemeClr val="bg1"/>
          </a:solidFill>
        </p:spPr>
        <p:txBody>
          <a:bodyPr wrap="square">
            <a:spAutoFit/>
          </a:bodyPr>
          <a:lstStyle/>
          <a:p>
            <a:pPr algn="ctr"/>
            <a:r>
              <a:rPr lang="en-US" sz="1600" dirty="0" smtClean="0"/>
              <a:t>Trash and unkempt signage</a:t>
            </a:r>
            <a:endParaRPr lang="en-US" sz="1600" dirty="0"/>
          </a:p>
        </p:txBody>
      </p:sp>
    </p:spTree>
    <p:extLst>
      <p:ext uri="{BB962C8B-B14F-4D97-AF65-F5344CB8AC3E}">
        <p14:creationId xmlns:p14="http://schemas.microsoft.com/office/powerpoint/2010/main" val="4000921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elm </a:t>
            </a:r>
            <a:r>
              <a:rPr lang="en-US" dirty="0"/>
              <a:t>street parking lot</a:t>
            </a:r>
          </a:p>
        </p:txBody>
      </p:sp>
      <p:pic>
        <p:nvPicPr>
          <p:cNvPr id="4" name="Content Placeholder 3" descr="Parking Lot Trash Cont. 2.JPG"/>
          <p:cNvPicPr>
            <a:picLocks noGrp="1" noChangeAspect="1"/>
          </p:cNvPicPr>
          <p:nvPr>
            <p:ph idx="1"/>
          </p:nvPr>
        </p:nvPicPr>
        <p:blipFill>
          <a:blip r:embed="rId2" cstate="email">
            <a:extLst>
              <a:ext uri="{28A0092B-C50C-407E-A947-70E740481C1C}">
                <a14:useLocalDpi xmlns:a14="http://schemas.microsoft.com/office/drawing/2010/main" val="0"/>
              </a:ext>
            </a:extLst>
          </a:blip>
          <a:srcRect t="18271" b="18271"/>
          <a:stretch>
            <a:fillRect/>
          </a:stretch>
        </p:blipFill>
        <p:spPr>
          <a:xfrm>
            <a:off x="558796" y="1100628"/>
            <a:ext cx="8005233" cy="3810365"/>
          </a:xfrm>
          <a:ln>
            <a:solidFill>
              <a:schemeClr val="tx1"/>
            </a:solidFill>
          </a:ln>
        </p:spPr>
      </p:pic>
      <p:sp>
        <p:nvSpPr>
          <p:cNvPr id="5" name="Rectangle 4"/>
          <p:cNvSpPr/>
          <p:nvPr/>
        </p:nvSpPr>
        <p:spPr>
          <a:xfrm>
            <a:off x="558796" y="2099953"/>
            <a:ext cx="3376206" cy="338554"/>
          </a:xfrm>
          <a:prstGeom prst="rect">
            <a:avLst/>
          </a:prstGeom>
          <a:solidFill>
            <a:schemeClr val="bg1"/>
          </a:solidFill>
        </p:spPr>
        <p:txBody>
          <a:bodyPr wrap="square">
            <a:spAutoFit/>
          </a:bodyPr>
          <a:lstStyle/>
          <a:p>
            <a:pPr algn="ctr"/>
            <a:r>
              <a:rPr lang="en-US" sz="1600" dirty="0" smtClean="0"/>
              <a:t>More trash and over grown weeds</a:t>
            </a:r>
            <a:endParaRPr lang="en-US" sz="1600" dirty="0"/>
          </a:p>
        </p:txBody>
      </p:sp>
    </p:spTree>
    <p:extLst>
      <p:ext uri="{BB962C8B-B14F-4D97-AF65-F5344CB8AC3E}">
        <p14:creationId xmlns:p14="http://schemas.microsoft.com/office/powerpoint/2010/main" val="1446660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4488" y="436478"/>
            <a:ext cx="3275463" cy="969242"/>
          </a:xfrm>
        </p:spPr>
        <p:txBody>
          <a:bodyPr/>
          <a:lstStyle/>
          <a:p>
            <a:r>
              <a:rPr lang="en-US" dirty="0" smtClean="0"/>
              <a:t>elm street </a:t>
            </a:r>
            <a:br>
              <a:rPr lang="en-US" dirty="0" smtClean="0"/>
            </a:br>
            <a:r>
              <a:rPr lang="en-US" dirty="0" smtClean="0"/>
              <a:t>parking lot</a:t>
            </a:r>
            <a:endParaRPr lang="en-US" dirty="0"/>
          </a:p>
        </p:txBody>
      </p:sp>
      <p:pic>
        <p:nvPicPr>
          <p:cNvPr id="4" name="Content Placeholder 3" descr="Unop Vehic Cont..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5655" t="1" b="24852"/>
          <a:stretch/>
        </p:blipFill>
        <p:spPr>
          <a:xfrm>
            <a:off x="4148919" y="281099"/>
            <a:ext cx="4903843" cy="3159780"/>
          </a:xfrm>
          <a:ln>
            <a:solidFill>
              <a:schemeClr val="tx1"/>
            </a:solidFill>
          </a:ln>
        </p:spPr>
      </p:pic>
      <p:pic>
        <p:nvPicPr>
          <p:cNvPr id="5" name="Picture 4" descr="Parking Lot Vehic.JPG"/>
          <p:cNvPicPr>
            <a:picLocks noChangeAspect="1"/>
          </p:cNvPicPr>
          <p:nvPr/>
        </p:nvPicPr>
        <p:blipFill rotWithShape="1">
          <a:blip r:embed="rId3" cstate="email">
            <a:extLst>
              <a:ext uri="{28A0092B-C50C-407E-A947-70E740481C1C}">
                <a14:useLocalDpi xmlns:a14="http://schemas.microsoft.com/office/drawing/2010/main" val="0"/>
              </a:ext>
            </a:extLst>
          </a:blip>
          <a:srcRect l="7243" r="13218" b="25545"/>
          <a:stretch/>
        </p:blipFill>
        <p:spPr>
          <a:xfrm>
            <a:off x="237067" y="3251200"/>
            <a:ext cx="4944533" cy="3471334"/>
          </a:xfrm>
          <a:prstGeom prst="rect">
            <a:avLst/>
          </a:prstGeom>
          <a:ln>
            <a:solidFill>
              <a:schemeClr val="tx1"/>
            </a:solidFill>
          </a:ln>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l="40510" t="31700" r="23072" b="40440"/>
          <a:stretch/>
        </p:blipFill>
        <p:spPr>
          <a:xfrm>
            <a:off x="414488" y="2069876"/>
            <a:ext cx="2820031" cy="1618051"/>
          </a:xfrm>
          <a:prstGeom prst="rect">
            <a:avLst/>
          </a:prstGeom>
          <a:ln>
            <a:solidFill>
              <a:schemeClr val="tx1"/>
            </a:solidFill>
          </a:ln>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val="0"/>
              </a:ext>
            </a:extLst>
          </a:blip>
          <a:srcRect l="32751" t="42438" r="40450" b="44428"/>
          <a:stretch/>
        </p:blipFill>
        <p:spPr>
          <a:xfrm>
            <a:off x="5722708" y="3251200"/>
            <a:ext cx="3330054" cy="2176075"/>
          </a:xfrm>
          <a:prstGeom prst="rect">
            <a:avLst/>
          </a:prstGeom>
          <a:ln>
            <a:solidFill>
              <a:schemeClr val="tx1"/>
            </a:solidFill>
          </a:ln>
        </p:spPr>
      </p:pic>
    </p:spTree>
    <p:extLst>
      <p:ext uri="{BB962C8B-B14F-4D97-AF65-F5344CB8AC3E}">
        <p14:creationId xmlns:p14="http://schemas.microsoft.com/office/powerpoint/2010/main" val="180504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04850" y="1031817"/>
            <a:ext cx="8475260" cy="3216334"/>
          </a:xfrm>
        </p:spPr>
        <p:txBody>
          <a:bodyPr>
            <a:noAutofit/>
          </a:bodyPr>
          <a:lstStyle/>
          <a:p>
            <a:pPr indent="0"/>
            <a:r>
              <a:rPr lang="en-US" sz="1800" b="0" dirty="0" smtClean="0"/>
              <a:t>Neighbors across </a:t>
            </a:r>
            <a:r>
              <a:rPr lang="en-US" sz="1800" b="0" dirty="0" err="1" smtClean="0"/>
              <a:t>LeDroit</a:t>
            </a:r>
            <a:r>
              <a:rPr lang="en-US" sz="1800" b="0" dirty="0" smtClean="0"/>
              <a:t> have been dealing with many transportation related issues over the years with no great success. Small victories, such as changing the enforcement time of zone parking or temporarily filling potholes, are isolated to individual blocks when many of the same issues are being felt by the entire community. </a:t>
            </a:r>
          </a:p>
          <a:p>
            <a:pPr indent="0"/>
            <a:endParaRPr lang="en-US" sz="1800" b="0" dirty="0" smtClean="0"/>
          </a:p>
          <a:p>
            <a:pPr indent="0"/>
            <a:r>
              <a:rPr lang="en-US" sz="1800" b="0" dirty="0" smtClean="0"/>
              <a:t>Identifying transportation concerns and addressing them all together can </a:t>
            </a:r>
            <a:r>
              <a:rPr lang="en-US" sz="1800" b="0" dirty="0"/>
              <a:t>streamline </a:t>
            </a:r>
            <a:r>
              <a:rPr lang="en-US" sz="1800" b="0" dirty="0" smtClean="0"/>
              <a:t>the bureaucratic process, ensure proposed resolutions don’t negatively impact another block, and promote regulation and enforcement continuity in the community.</a:t>
            </a:r>
          </a:p>
        </p:txBody>
      </p:sp>
    </p:spTree>
    <p:extLst>
      <p:ext uri="{BB962C8B-B14F-4D97-AF65-F5344CB8AC3E}">
        <p14:creationId xmlns:p14="http://schemas.microsoft.com/office/powerpoint/2010/main" val="3123582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Unkempt parking </a:t>
            </a:r>
            <a:r>
              <a:rPr lang="en-US" dirty="0" smtClean="0"/>
              <a:t>lot - Recommendation </a:t>
            </a:r>
            <a:endParaRPr lang="en-US" dirty="0"/>
          </a:p>
        </p:txBody>
      </p:sp>
      <p:sp>
        <p:nvSpPr>
          <p:cNvPr id="9" name="Content Placeholder 2"/>
          <p:cNvSpPr txBox="1">
            <a:spLocks/>
          </p:cNvSpPr>
          <p:nvPr/>
        </p:nvSpPr>
        <p:spPr>
          <a:xfrm>
            <a:off x="518615" y="982640"/>
            <a:ext cx="7653835" cy="324816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mj-lt"/>
              <a:buAutoNum type="arabicPeriod"/>
            </a:pPr>
            <a:r>
              <a:rPr lang="en-US" sz="1800" b="0" dirty="0" smtClean="0"/>
              <a:t>Clean the lot by removing abandoned vehicles, all remaining trash, and bushes and </a:t>
            </a:r>
            <a:r>
              <a:rPr lang="en-US" sz="1800" b="0" dirty="0" smtClean="0"/>
              <a:t>weeds. Additionally, replace signage. </a:t>
            </a:r>
            <a:endParaRPr lang="en-US" sz="1800" b="0" dirty="0" smtClean="0"/>
          </a:p>
        </p:txBody>
      </p:sp>
    </p:spTree>
    <p:extLst>
      <p:ext uri="{BB962C8B-B14F-4D97-AF65-F5344CB8AC3E}">
        <p14:creationId xmlns:p14="http://schemas.microsoft.com/office/powerpoint/2010/main" val="317358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t="9632"/>
          <a:stretch/>
        </p:blipFill>
        <p:spPr>
          <a:xfrm>
            <a:off x="2980221" y="2385617"/>
            <a:ext cx="3519108" cy="4240189"/>
          </a:xfrm>
          <a:prstGeom prst="rect">
            <a:avLst/>
          </a:prstGeom>
        </p:spPr>
      </p:pic>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676538" y="2161520"/>
            <a:ext cx="3353004" cy="4464285"/>
          </a:xfrm>
          <a:ln>
            <a:solidFill>
              <a:schemeClr val="tx1"/>
            </a:solidFill>
          </a:ln>
        </p:spPr>
      </p:pic>
      <p:sp>
        <p:nvSpPr>
          <p:cNvPr id="2" name="Title 1"/>
          <p:cNvSpPr>
            <a:spLocks noGrp="1"/>
          </p:cNvSpPr>
          <p:nvPr>
            <p:ph type="title"/>
          </p:nvPr>
        </p:nvSpPr>
        <p:spPr/>
        <p:txBody>
          <a:bodyPr/>
          <a:lstStyle/>
          <a:p>
            <a:r>
              <a:rPr lang="en-US" dirty="0" smtClean="0"/>
              <a:t>Confusing Signage</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112" y="2162848"/>
            <a:ext cx="3347219" cy="4462958"/>
          </a:xfrm>
          <a:prstGeom prst="rect">
            <a:avLst/>
          </a:prstGeom>
          <a:ln>
            <a:solidFill>
              <a:schemeClr val="tx1"/>
            </a:solidFill>
          </a:ln>
        </p:spPr>
      </p:pic>
      <p:sp>
        <p:nvSpPr>
          <p:cNvPr id="7" name="Rectangle 6"/>
          <p:cNvSpPr/>
          <p:nvPr/>
        </p:nvSpPr>
        <p:spPr>
          <a:xfrm>
            <a:off x="139679" y="2346533"/>
            <a:ext cx="3226086" cy="338554"/>
          </a:xfrm>
          <a:prstGeom prst="rect">
            <a:avLst/>
          </a:prstGeom>
          <a:solidFill>
            <a:schemeClr val="bg1"/>
          </a:solidFill>
        </p:spPr>
        <p:txBody>
          <a:bodyPr wrap="square">
            <a:spAutoFit/>
          </a:bodyPr>
          <a:lstStyle/>
          <a:p>
            <a:pPr algn="ctr"/>
            <a:r>
              <a:rPr lang="en-US" sz="1600" dirty="0" smtClean="0"/>
              <a:t>west view</a:t>
            </a:r>
            <a:endParaRPr lang="en-US" sz="1600" dirty="0"/>
          </a:p>
        </p:txBody>
      </p:sp>
      <p:sp>
        <p:nvSpPr>
          <p:cNvPr id="8" name="Rectangle 7"/>
          <p:cNvSpPr/>
          <p:nvPr/>
        </p:nvSpPr>
        <p:spPr>
          <a:xfrm>
            <a:off x="5741086" y="2311793"/>
            <a:ext cx="3257634" cy="338554"/>
          </a:xfrm>
          <a:prstGeom prst="rect">
            <a:avLst/>
          </a:prstGeom>
          <a:solidFill>
            <a:schemeClr val="bg1"/>
          </a:solidFill>
        </p:spPr>
        <p:txBody>
          <a:bodyPr wrap="square">
            <a:spAutoFit/>
          </a:bodyPr>
          <a:lstStyle/>
          <a:p>
            <a:pPr algn="ctr"/>
            <a:r>
              <a:rPr lang="en-US" sz="1600" dirty="0" smtClean="0"/>
              <a:t>east view</a:t>
            </a:r>
            <a:endParaRPr lang="en-US" sz="1600" dirty="0"/>
          </a:p>
        </p:txBody>
      </p:sp>
      <p:sp>
        <p:nvSpPr>
          <p:cNvPr id="10" name="Rectangle 9"/>
          <p:cNvSpPr/>
          <p:nvPr/>
        </p:nvSpPr>
        <p:spPr>
          <a:xfrm>
            <a:off x="2980221" y="5947236"/>
            <a:ext cx="3257634" cy="584775"/>
          </a:xfrm>
          <a:prstGeom prst="rect">
            <a:avLst/>
          </a:prstGeom>
          <a:solidFill>
            <a:schemeClr val="bg1"/>
          </a:solidFill>
        </p:spPr>
        <p:txBody>
          <a:bodyPr wrap="square">
            <a:spAutoFit/>
          </a:bodyPr>
          <a:lstStyle/>
          <a:p>
            <a:pPr algn="ctr"/>
            <a:r>
              <a:rPr lang="en-US" sz="1600" dirty="0" smtClean="0"/>
              <a:t>West bound is one way, but going east is 2 way.</a:t>
            </a:r>
            <a:endParaRPr lang="en-US" sz="1600" dirty="0"/>
          </a:p>
        </p:txBody>
      </p:sp>
      <p:sp>
        <p:nvSpPr>
          <p:cNvPr id="12" name="Content Placeholder 2"/>
          <p:cNvSpPr txBox="1">
            <a:spLocks/>
          </p:cNvSpPr>
          <p:nvPr/>
        </p:nvSpPr>
        <p:spPr>
          <a:xfrm>
            <a:off x="274111" y="940608"/>
            <a:ext cx="8530593" cy="61523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The </a:t>
            </a:r>
            <a:r>
              <a:rPr lang="en-US" sz="1800" u="sng" dirty="0"/>
              <a:t>issue</a:t>
            </a:r>
            <a:r>
              <a:rPr lang="en-US" sz="1800" dirty="0"/>
              <a:t>: </a:t>
            </a:r>
            <a:r>
              <a:rPr lang="en-US" sz="1800" dirty="0" smtClean="0"/>
              <a:t>signs </a:t>
            </a:r>
            <a:r>
              <a:rPr lang="en-US" sz="1800" dirty="0"/>
              <a:t>indicating one way streets at the corner of 6</a:t>
            </a:r>
            <a:r>
              <a:rPr lang="en-US" sz="1800" baseline="30000" dirty="0"/>
              <a:t>th</a:t>
            </a:r>
            <a:r>
              <a:rPr lang="en-US" sz="1800" dirty="0"/>
              <a:t> and U Street are confusing and misleading</a:t>
            </a:r>
          </a:p>
          <a:p>
            <a:pPr marL="0" indent="0"/>
            <a:endParaRPr lang="en-US" sz="1800" b="0" dirty="0"/>
          </a:p>
        </p:txBody>
      </p:sp>
    </p:spTree>
    <p:extLst>
      <p:ext uri="{BB962C8B-B14F-4D97-AF65-F5344CB8AC3E}">
        <p14:creationId xmlns:p14="http://schemas.microsoft.com/office/powerpoint/2010/main" val="4008398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18160"/>
            <a:ext cx="7520940" cy="548640"/>
          </a:xfrm>
        </p:spPr>
        <p:txBody>
          <a:bodyPr/>
          <a:lstStyle/>
          <a:p>
            <a:r>
              <a:rPr lang="en-US" dirty="0"/>
              <a:t>Confusing </a:t>
            </a:r>
            <a:r>
              <a:rPr lang="en-US" dirty="0" smtClean="0"/>
              <a:t>Signage - Recommendation</a:t>
            </a:r>
            <a:endParaRPr lang="en-US" dirty="0"/>
          </a:p>
        </p:txBody>
      </p:sp>
      <p:sp>
        <p:nvSpPr>
          <p:cNvPr id="4" name="Bent Arrow 3"/>
          <p:cNvSpPr/>
          <p:nvPr/>
        </p:nvSpPr>
        <p:spPr>
          <a:xfrm>
            <a:off x="4108547" y="2705101"/>
            <a:ext cx="1606454" cy="1841310"/>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flipH="1">
            <a:off x="2908110" y="2705100"/>
            <a:ext cx="1606454" cy="1841310"/>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Content Placeholder 2"/>
          <p:cNvSpPr txBox="1">
            <a:spLocks/>
          </p:cNvSpPr>
          <p:nvPr/>
        </p:nvSpPr>
        <p:spPr>
          <a:xfrm>
            <a:off x="477672" y="1325536"/>
            <a:ext cx="8037678" cy="125559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mj-lt"/>
              <a:buAutoNum type="arabicPeriod"/>
            </a:pPr>
            <a:r>
              <a:rPr lang="en-US" sz="1800" b="0" dirty="0" smtClean="0"/>
              <a:t>Remove over abundance of signs and place “pavement markings” of traffic arrows on 6</a:t>
            </a:r>
            <a:r>
              <a:rPr lang="en-US" sz="1800" b="0" baseline="30000" dirty="0" smtClean="0"/>
              <a:t>th</a:t>
            </a:r>
            <a:r>
              <a:rPr lang="en-US" sz="1800" b="0" dirty="0" smtClean="0"/>
              <a:t> Street just as vehicles approach U Street.</a:t>
            </a:r>
          </a:p>
          <a:p>
            <a:pPr marL="0" indent="0"/>
            <a:r>
              <a:rPr lang="en-US" sz="1800" b="0" dirty="0" smtClean="0"/>
              <a:t> </a:t>
            </a:r>
          </a:p>
        </p:txBody>
      </p:sp>
    </p:spTree>
    <p:extLst>
      <p:ext uri="{BB962C8B-B14F-4D97-AF65-F5344CB8AC3E}">
        <p14:creationId xmlns:p14="http://schemas.microsoft.com/office/powerpoint/2010/main" val="128559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31" y="4508696"/>
            <a:ext cx="3218676" cy="548640"/>
          </a:xfrm>
        </p:spPr>
        <p:txBody>
          <a:bodyPr/>
          <a:lstStyle/>
          <a:p>
            <a:r>
              <a:rPr lang="en-US" dirty="0" smtClean="0"/>
              <a:t>Signage for pets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425704" y="3679723"/>
            <a:ext cx="2255845" cy="3007793"/>
          </a:xfrm>
        </p:spPr>
      </p:pic>
      <p:sp>
        <p:nvSpPr>
          <p:cNvPr id="7" name="Content Placeholder 2"/>
          <p:cNvSpPr txBox="1">
            <a:spLocks/>
          </p:cNvSpPr>
          <p:nvPr/>
        </p:nvSpPr>
        <p:spPr>
          <a:xfrm>
            <a:off x="202431" y="5057336"/>
            <a:ext cx="5106548" cy="124303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The </a:t>
            </a:r>
            <a:r>
              <a:rPr lang="en-US" sz="1800" u="sng" dirty="0"/>
              <a:t>issue</a:t>
            </a:r>
            <a:r>
              <a:rPr lang="en-US" sz="1800" dirty="0"/>
              <a:t>: </a:t>
            </a:r>
            <a:r>
              <a:rPr lang="en-US" sz="1800" dirty="0" smtClean="0"/>
              <a:t>neighbors </a:t>
            </a:r>
            <a:r>
              <a:rPr lang="en-US" sz="1800" dirty="0"/>
              <a:t>across </a:t>
            </a:r>
            <a:r>
              <a:rPr lang="en-US" sz="1800" dirty="0" err="1"/>
              <a:t>LeDroit</a:t>
            </a:r>
            <a:r>
              <a:rPr lang="en-US" sz="1800" dirty="0"/>
              <a:t> have expressed concern over animal droppings being left behind, especially around the park </a:t>
            </a:r>
            <a:r>
              <a:rPr lang="en-US" sz="1800" dirty="0" smtClean="0"/>
              <a:t>.</a:t>
            </a:r>
            <a:endParaRPr lang="en-US" sz="1800" b="0" dirty="0"/>
          </a:p>
        </p:txBody>
      </p:sp>
      <p:sp>
        <p:nvSpPr>
          <p:cNvPr id="5" name="Title 1"/>
          <p:cNvSpPr txBox="1">
            <a:spLocks/>
          </p:cNvSpPr>
          <p:nvPr/>
        </p:nvSpPr>
        <p:spPr>
          <a:xfrm>
            <a:off x="167593" y="185238"/>
            <a:ext cx="2813211" cy="11464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t>Pedestrian </a:t>
            </a:r>
          </a:p>
          <a:p>
            <a:r>
              <a:rPr lang="en-US" dirty="0" smtClean="0"/>
              <a:t>walkway </a:t>
            </a:r>
            <a:endParaRPr lang="en-US" dirty="0"/>
          </a:p>
        </p:txBody>
      </p:sp>
      <p:sp>
        <p:nvSpPr>
          <p:cNvPr id="8" name="Content Placeholder 2"/>
          <p:cNvSpPr txBox="1">
            <a:spLocks/>
          </p:cNvSpPr>
          <p:nvPr/>
        </p:nvSpPr>
        <p:spPr>
          <a:xfrm>
            <a:off x="167593" y="1331648"/>
            <a:ext cx="3236200" cy="2706952"/>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The </a:t>
            </a:r>
            <a:r>
              <a:rPr lang="en-US" sz="1800" u="sng" dirty="0"/>
              <a:t>issue</a:t>
            </a:r>
            <a:r>
              <a:rPr lang="en-US" sz="1800" dirty="0"/>
              <a:t>: </a:t>
            </a:r>
            <a:r>
              <a:rPr lang="en-US" sz="1800" dirty="0" smtClean="0"/>
              <a:t>neighbors have </a:t>
            </a:r>
            <a:r>
              <a:rPr lang="en-US" sz="1800" dirty="0"/>
              <a:t>expressed </a:t>
            </a:r>
            <a:r>
              <a:rPr lang="en-US" sz="1800" dirty="0" smtClean="0"/>
              <a:t>difficulty crossing over 4</a:t>
            </a:r>
            <a:r>
              <a:rPr lang="en-US" sz="1800" baseline="30000" dirty="0" smtClean="0"/>
              <a:t>th</a:t>
            </a:r>
            <a:r>
              <a:rPr lang="en-US" sz="1800" dirty="0" smtClean="0"/>
              <a:t> Street at U Street due to the volume and speed of traffic. This is particularly concerning for parents residing on the 400 block of U Street where roughly 6 children all under the age of 2 live.</a:t>
            </a:r>
            <a:endParaRPr lang="en-US" sz="1800" b="0" dirty="0"/>
          </a:p>
        </p:txBody>
      </p:sp>
      <p:pic>
        <p:nvPicPr>
          <p:cNvPr id="10" name="Picture 9" descr="Washington, DC 20001 - Google Maps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20298" t="17416" r="12239" b="15626"/>
          <a:stretch/>
        </p:blipFill>
        <p:spPr>
          <a:xfrm>
            <a:off x="3421107" y="185238"/>
            <a:ext cx="5641733" cy="3042364"/>
          </a:xfrm>
          <a:prstGeom prst="rect">
            <a:avLst/>
          </a:prstGeom>
        </p:spPr>
      </p:pic>
    </p:spTree>
    <p:extLst>
      <p:ext uri="{BB962C8B-B14F-4D97-AF65-F5344CB8AC3E}">
        <p14:creationId xmlns:p14="http://schemas.microsoft.com/office/powerpoint/2010/main" val="2088809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9" name="Content Placeholder 2"/>
          <p:cNvSpPr txBox="1">
            <a:spLocks/>
          </p:cNvSpPr>
          <p:nvPr/>
        </p:nvSpPr>
        <p:spPr>
          <a:xfrm>
            <a:off x="477672" y="1207255"/>
            <a:ext cx="8270542" cy="277049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a:t>Signage for Pets</a:t>
            </a:r>
            <a:r>
              <a:rPr lang="en-US" sz="1800" dirty="0"/>
              <a:t>: </a:t>
            </a:r>
          </a:p>
          <a:p>
            <a:pPr>
              <a:buFont typeface="+mj-lt"/>
              <a:buAutoNum type="arabicPeriod"/>
            </a:pPr>
            <a:r>
              <a:rPr lang="en-US" sz="1800" b="0" dirty="0"/>
              <a:t>Place more “Pick Up After Your Dog” signs around the Park at </a:t>
            </a:r>
            <a:r>
              <a:rPr lang="en-US" sz="1800" b="0" dirty="0" err="1"/>
              <a:t>LeDroit</a:t>
            </a:r>
            <a:r>
              <a:rPr lang="en-US" sz="1800" b="0" dirty="0"/>
              <a:t>, Anna Cooper Circle, and other strategically placed locations in the community. </a:t>
            </a:r>
            <a:endParaRPr lang="en-US" sz="1800" dirty="0"/>
          </a:p>
        </p:txBody>
      </p:sp>
      <p:sp>
        <p:nvSpPr>
          <p:cNvPr id="11" name="Content Placeholder 2"/>
          <p:cNvSpPr txBox="1">
            <a:spLocks/>
          </p:cNvSpPr>
          <p:nvPr/>
        </p:nvSpPr>
        <p:spPr>
          <a:xfrm>
            <a:off x="477672" y="2721868"/>
            <a:ext cx="5008728" cy="125559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Pedestrian Walkway</a:t>
            </a:r>
          </a:p>
          <a:p>
            <a:pPr>
              <a:buFont typeface="+mj-lt"/>
              <a:buAutoNum type="arabicPeriod"/>
            </a:pPr>
            <a:r>
              <a:rPr lang="en-US" sz="1800" b="0" dirty="0" smtClean="0"/>
              <a:t>Place a 4 way stop sign at the intersection of 4</a:t>
            </a:r>
            <a:r>
              <a:rPr lang="en-US" sz="1800" b="0" baseline="30000" dirty="0" smtClean="0"/>
              <a:t>th</a:t>
            </a:r>
            <a:r>
              <a:rPr lang="en-US" sz="1800" b="0" dirty="0" smtClean="0"/>
              <a:t> Street and U Street.</a:t>
            </a:r>
          </a:p>
          <a:p>
            <a:pPr marL="0" indent="0"/>
            <a:r>
              <a:rPr lang="en-US" sz="1800" b="0" dirty="0" smtClean="0"/>
              <a:t> </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4453" y="2390249"/>
            <a:ext cx="2429447" cy="2768600"/>
          </a:xfrm>
          <a:prstGeom prst="rect">
            <a:avLst/>
          </a:prstGeom>
        </p:spPr>
      </p:pic>
    </p:spTree>
    <p:extLst>
      <p:ext uri="{BB962C8B-B14F-4D97-AF65-F5344CB8AC3E}">
        <p14:creationId xmlns:p14="http://schemas.microsoft.com/office/powerpoint/2010/main" val="1157633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summary</a:t>
            </a:r>
            <a:endParaRPr lang="en-US" dirty="0"/>
          </a:p>
        </p:txBody>
      </p:sp>
      <p:sp>
        <p:nvSpPr>
          <p:cNvPr id="3" name="Content Placeholder 2"/>
          <p:cNvSpPr>
            <a:spLocks noGrp="1"/>
          </p:cNvSpPr>
          <p:nvPr>
            <p:ph idx="1"/>
          </p:nvPr>
        </p:nvSpPr>
        <p:spPr>
          <a:xfrm>
            <a:off x="668739" y="841316"/>
            <a:ext cx="8175009" cy="4358476"/>
          </a:xfrm>
        </p:spPr>
        <p:txBody>
          <a:bodyPr>
            <a:normAutofit/>
          </a:bodyPr>
          <a:lstStyle/>
          <a:p>
            <a:pPr>
              <a:buAutoNum type="arabicPeriod"/>
            </a:pPr>
            <a:r>
              <a:rPr lang="en-US" b="0" dirty="0"/>
              <a:t>Expand enforceable hours for all “Resident Permit Parking Only” locations </a:t>
            </a:r>
            <a:r>
              <a:rPr lang="en-US" b="0" dirty="0" smtClean="0"/>
              <a:t>to Monday through Sunday, 7am to midnight.</a:t>
            </a:r>
          </a:p>
          <a:p>
            <a:pPr>
              <a:buAutoNum type="arabicPeriod"/>
            </a:pPr>
            <a:r>
              <a:rPr lang="en-US" b="0" dirty="0" smtClean="0"/>
              <a:t>Outline </a:t>
            </a:r>
            <a:r>
              <a:rPr lang="en-US" b="0" dirty="0"/>
              <a:t>parking </a:t>
            </a:r>
            <a:r>
              <a:rPr lang="en-US" b="0" dirty="0" smtClean="0"/>
              <a:t>areas with “pavement </a:t>
            </a:r>
            <a:r>
              <a:rPr lang="en-US" b="0" dirty="0" smtClean="0"/>
              <a:t>markings.”</a:t>
            </a:r>
            <a:endParaRPr lang="en-US" b="0" dirty="0"/>
          </a:p>
          <a:p>
            <a:pPr>
              <a:buAutoNum type="arabicPeriod"/>
            </a:pPr>
            <a:r>
              <a:rPr lang="en-US" b="0" dirty="0"/>
              <a:t>Eliminate shared zone 5 parking on all east/west </a:t>
            </a:r>
            <a:r>
              <a:rPr lang="en-US" b="0" dirty="0" smtClean="0"/>
              <a:t>streets.</a:t>
            </a:r>
            <a:endParaRPr lang="en-US" b="0" dirty="0" smtClean="0"/>
          </a:p>
          <a:p>
            <a:pPr>
              <a:buFont typeface="Arial" pitchFamily="34" charset="0"/>
              <a:buAutoNum type="arabicPeriod"/>
            </a:pPr>
            <a:r>
              <a:rPr lang="en-US" b="0" dirty="0"/>
              <a:t>Place 4</a:t>
            </a:r>
            <a:r>
              <a:rPr lang="en-US" b="0" baseline="30000" dirty="0"/>
              <a:t>th</a:t>
            </a:r>
            <a:r>
              <a:rPr lang="en-US" b="0" dirty="0"/>
              <a:t> Street on the list </a:t>
            </a:r>
            <a:r>
              <a:rPr lang="en-US" b="0" dirty="0" smtClean="0"/>
              <a:t>for </a:t>
            </a:r>
            <a:r>
              <a:rPr lang="en-US" b="0" dirty="0"/>
              <a:t>“</a:t>
            </a:r>
            <a:r>
              <a:rPr lang="en-US" b="0" dirty="0" smtClean="0"/>
              <a:t>Resurfacing.”</a:t>
            </a:r>
            <a:endParaRPr lang="en-US" b="0" dirty="0" smtClean="0"/>
          </a:p>
          <a:p>
            <a:pPr>
              <a:buFont typeface="Arial" pitchFamily="34" charset="0"/>
              <a:buAutoNum type="arabicPeriod"/>
            </a:pPr>
            <a:r>
              <a:rPr lang="en-US" b="0" dirty="0"/>
              <a:t>Place a “Truck Restriction” on 4</a:t>
            </a:r>
            <a:r>
              <a:rPr lang="en-US" b="0" baseline="30000" dirty="0"/>
              <a:t>th</a:t>
            </a:r>
            <a:r>
              <a:rPr lang="en-US" b="0" dirty="0"/>
              <a:t> </a:t>
            </a:r>
            <a:r>
              <a:rPr lang="en-US" b="0" dirty="0" smtClean="0"/>
              <a:t>Street. </a:t>
            </a:r>
          </a:p>
          <a:p>
            <a:pPr>
              <a:buFont typeface="Arial" pitchFamily="34" charset="0"/>
              <a:buAutoNum type="arabicPeriod"/>
            </a:pPr>
            <a:r>
              <a:rPr lang="en-US" b="0" dirty="0" smtClean="0"/>
              <a:t>Clean </a:t>
            </a:r>
            <a:r>
              <a:rPr lang="en-US" b="0" dirty="0"/>
              <a:t>the </a:t>
            </a:r>
            <a:r>
              <a:rPr lang="en-US" b="0" dirty="0" smtClean="0"/>
              <a:t>Elm Street parking </a:t>
            </a:r>
            <a:r>
              <a:rPr lang="en-US" b="0" dirty="0" smtClean="0"/>
              <a:t>lot. </a:t>
            </a:r>
            <a:endParaRPr lang="en-US" b="0" dirty="0" smtClean="0"/>
          </a:p>
          <a:p>
            <a:pPr>
              <a:buFont typeface="Arial" pitchFamily="34" charset="0"/>
              <a:buAutoNum type="arabicPeriod"/>
            </a:pPr>
            <a:r>
              <a:rPr lang="en-US" b="0" dirty="0" smtClean="0"/>
              <a:t>Remove </a:t>
            </a:r>
            <a:r>
              <a:rPr lang="en-US" b="0" dirty="0"/>
              <a:t>over abundance of signs and place “pavement markings” of traffic </a:t>
            </a:r>
            <a:r>
              <a:rPr lang="en-US" b="0" dirty="0" smtClean="0"/>
              <a:t>arrows.</a:t>
            </a:r>
            <a:endParaRPr lang="en-US" b="0" dirty="0" smtClean="0"/>
          </a:p>
          <a:p>
            <a:pPr>
              <a:buFont typeface="Arial" pitchFamily="34" charset="0"/>
              <a:buAutoNum type="arabicPeriod"/>
            </a:pPr>
            <a:r>
              <a:rPr lang="en-US" b="0" dirty="0"/>
              <a:t>Place more “Pick Up After Your Dog” signs around the Park at </a:t>
            </a:r>
            <a:r>
              <a:rPr lang="en-US" b="0" dirty="0" err="1"/>
              <a:t>LeDroit</a:t>
            </a:r>
            <a:r>
              <a:rPr lang="en-US" b="0" dirty="0"/>
              <a:t>, Anna Cooper Circle, and other strategically placed locations in the community. </a:t>
            </a:r>
            <a:endParaRPr lang="en-US" b="0" dirty="0" smtClean="0"/>
          </a:p>
          <a:p>
            <a:pPr>
              <a:buFont typeface="+mj-lt"/>
              <a:buAutoNum type="arabicPeriod"/>
            </a:pPr>
            <a:r>
              <a:rPr lang="en-US" b="0" dirty="0"/>
              <a:t>Place a 4 way stop sign at the intersection of 4</a:t>
            </a:r>
            <a:r>
              <a:rPr lang="en-US" b="0" baseline="30000" dirty="0"/>
              <a:t>th</a:t>
            </a:r>
            <a:r>
              <a:rPr lang="en-US" b="0" dirty="0"/>
              <a:t> Street and U Street</a:t>
            </a:r>
            <a:r>
              <a:rPr lang="en-US" b="0" dirty="0" smtClean="0"/>
              <a:t>.</a:t>
            </a:r>
            <a:endParaRPr lang="en-US" b="0" dirty="0"/>
          </a:p>
        </p:txBody>
      </p:sp>
    </p:spTree>
    <p:extLst>
      <p:ext uri="{BB962C8B-B14F-4D97-AF65-F5344CB8AC3E}">
        <p14:creationId xmlns:p14="http://schemas.microsoft.com/office/powerpoint/2010/main" val="218391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input</a:t>
            </a:r>
            <a:endParaRPr lang="en-US" dirty="0"/>
          </a:p>
        </p:txBody>
      </p:sp>
      <p:sp>
        <p:nvSpPr>
          <p:cNvPr id="3" name="Content Placeholder 2"/>
          <p:cNvSpPr>
            <a:spLocks noGrp="1"/>
          </p:cNvSpPr>
          <p:nvPr>
            <p:ph idx="1"/>
          </p:nvPr>
        </p:nvSpPr>
        <p:spPr>
          <a:xfrm>
            <a:off x="57150" y="841316"/>
            <a:ext cx="4533900" cy="4180289"/>
          </a:xfrm>
        </p:spPr>
        <p:txBody>
          <a:bodyPr>
            <a:noAutofit/>
          </a:bodyPr>
          <a:lstStyle/>
          <a:p>
            <a:pPr marL="0" indent="0">
              <a:spcBef>
                <a:spcPts val="600"/>
              </a:spcBef>
            </a:pPr>
            <a:r>
              <a:rPr lang="en-US" sz="1800" b="0" dirty="0" smtClean="0"/>
              <a:t>The “</a:t>
            </a:r>
            <a:r>
              <a:rPr lang="en-US" sz="1800" b="0" dirty="0" err="1" smtClean="0"/>
              <a:t>LeDroit</a:t>
            </a:r>
            <a:r>
              <a:rPr lang="en-US" sz="1800" b="0" dirty="0" smtClean="0"/>
              <a:t> Park Transportation Package” was developed by:</a:t>
            </a:r>
          </a:p>
          <a:p>
            <a:pPr marL="0" indent="0">
              <a:spcBef>
                <a:spcPts val="0"/>
              </a:spcBef>
            </a:pPr>
            <a:endParaRPr lang="en-US" sz="800" b="0" dirty="0" smtClean="0"/>
          </a:p>
          <a:p>
            <a:pPr lvl="1">
              <a:spcBef>
                <a:spcPts val="600"/>
              </a:spcBef>
              <a:buClr>
                <a:srgbClr val="0066FF"/>
              </a:buClr>
              <a:buAutoNum type="arabicPeriod"/>
            </a:pPr>
            <a:r>
              <a:rPr lang="en-US" sz="1800" dirty="0" smtClean="0"/>
              <a:t>Performing a block-by-block assessment of transportation issues;</a:t>
            </a:r>
          </a:p>
          <a:p>
            <a:pPr lvl="1">
              <a:spcBef>
                <a:spcPts val="600"/>
              </a:spcBef>
              <a:buClr>
                <a:srgbClr val="0066FF"/>
              </a:buClr>
              <a:buAutoNum type="arabicPeriod"/>
            </a:pPr>
            <a:r>
              <a:rPr lang="en-US" sz="1800" dirty="0" smtClean="0"/>
              <a:t>A call for community input through email;</a:t>
            </a:r>
          </a:p>
          <a:p>
            <a:pPr lvl="1">
              <a:spcBef>
                <a:spcPts val="600"/>
              </a:spcBef>
              <a:buClr>
                <a:srgbClr val="0066FF"/>
              </a:buClr>
              <a:buAutoNum type="arabicPeriod"/>
            </a:pPr>
            <a:r>
              <a:rPr lang="en-US" sz="1800" dirty="0" smtClean="0"/>
              <a:t>Listening to neighbors priorities at the </a:t>
            </a:r>
            <a:r>
              <a:rPr lang="en-US" sz="1800" dirty="0" err="1" smtClean="0"/>
              <a:t>LeDroit</a:t>
            </a:r>
            <a:r>
              <a:rPr lang="en-US" sz="1800" dirty="0" smtClean="0"/>
              <a:t> Park Civic Association’s community forum on March 24, 2015; and</a:t>
            </a:r>
          </a:p>
          <a:p>
            <a:pPr lvl="1">
              <a:spcBef>
                <a:spcPts val="600"/>
              </a:spcBef>
              <a:buClr>
                <a:srgbClr val="0066FF"/>
              </a:buClr>
              <a:buAutoNum type="arabicPeriod"/>
            </a:pPr>
            <a:r>
              <a:rPr lang="en-US" sz="1800" dirty="0" smtClean="0"/>
              <a:t>A final vote by the community at the </a:t>
            </a:r>
            <a:r>
              <a:rPr lang="en-US" sz="1800" dirty="0" err="1" smtClean="0"/>
              <a:t>LeDroit</a:t>
            </a:r>
            <a:r>
              <a:rPr lang="en-US" sz="1800" dirty="0" smtClean="0"/>
              <a:t> Park Civic Association's monthly general body meeting on April 28, 2015 to approve </a:t>
            </a:r>
            <a:r>
              <a:rPr lang="en-US" sz="1800" dirty="0"/>
              <a:t>those </a:t>
            </a:r>
            <a:r>
              <a:rPr lang="en-US" sz="1800" dirty="0" smtClean="0"/>
              <a:t>incorporated recommendations.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4375" y="365760"/>
            <a:ext cx="4591050" cy="4591050"/>
          </a:xfrm>
          <a:prstGeom prst="rect">
            <a:avLst/>
          </a:prstGeom>
        </p:spPr>
      </p:pic>
    </p:spTree>
    <p:extLst>
      <p:ext uri="{BB962C8B-B14F-4D97-AF65-F5344CB8AC3E}">
        <p14:creationId xmlns:p14="http://schemas.microsoft.com/office/powerpoint/2010/main" val="55095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a:xfrm>
            <a:off x="822960" y="1100628"/>
            <a:ext cx="7520940" cy="3995149"/>
          </a:xfrm>
        </p:spPr>
        <p:txBody>
          <a:bodyPr>
            <a:normAutofit/>
          </a:bodyPr>
          <a:lstStyle/>
          <a:p>
            <a:r>
              <a:rPr lang="en-US" sz="1800" b="0" dirty="0" smtClean="0"/>
              <a:t>Findings from block-by-block assessment of </a:t>
            </a:r>
            <a:r>
              <a:rPr lang="en-US" sz="1800" b="0" dirty="0" err="1" smtClean="0"/>
              <a:t>LeDroit</a:t>
            </a:r>
            <a:r>
              <a:rPr lang="en-US" sz="1800" b="0" dirty="0" smtClean="0"/>
              <a:t> Park:</a:t>
            </a:r>
          </a:p>
          <a:p>
            <a:pPr>
              <a:buFontTx/>
              <a:buChar char="-"/>
            </a:pPr>
            <a:r>
              <a:rPr lang="en-US" sz="1800" b="0" dirty="0" smtClean="0"/>
              <a:t>Parking Zones</a:t>
            </a:r>
          </a:p>
          <a:p>
            <a:pPr>
              <a:buFontTx/>
              <a:buChar char="-"/>
            </a:pPr>
            <a:r>
              <a:rPr lang="en-US" sz="1800" b="0" dirty="0" smtClean="0"/>
              <a:t>Potholes</a:t>
            </a:r>
          </a:p>
          <a:p>
            <a:pPr>
              <a:buFontTx/>
              <a:buChar char="-"/>
            </a:pPr>
            <a:r>
              <a:rPr lang="en-US" sz="1800" b="0" dirty="0" smtClean="0"/>
              <a:t>Sidewalks and Curbs</a:t>
            </a:r>
          </a:p>
          <a:p>
            <a:pPr marL="0" indent="0"/>
            <a:r>
              <a:rPr lang="en-US" sz="1800" b="0" dirty="0" smtClean="0"/>
              <a:t>Community Concerns</a:t>
            </a:r>
          </a:p>
          <a:p>
            <a:pPr marL="285750" indent="-285750">
              <a:buFontTx/>
              <a:buChar char="-"/>
            </a:pPr>
            <a:r>
              <a:rPr lang="en-US" sz="1800" b="0" dirty="0" smtClean="0"/>
              <a:t>Elm Street Parking Lot</a:t>
            </a:r>
          </a:p>
          <a:p>
            <a:pPr marL="285750" indent="-285750">
              <a:buFontTx/>
              <a:buChar char="-"/>
            </a:pPr>
            <a:r>
              <a:rPr lang="en-US" sz="1800" b="0" dirty="0" smtClean="0"/>
              <a:t>Confusing Signage at 6</a:t>
            </a:r>
            <a:r>
              <a:rPr lang="en-US" sz="1800" b="0" baseline="30000" dirty="0" smtClean="0"/>
              <a:t>th</a:t>
            </a:r>
            <a:r>
              <a:rPr lang="en-US" sz="1800" b="0" dirty="0" smtClean="0"/>
              <a:t> and U Street </a:t>
            </a:r>
          </a:p>
          <a:p>
            <a:pPr marL="285750" indent="-285750">
              <a:buFontTx/>
              <a:buChar char="-"/>
            </a:pPr>
            <a:r>
              <a:rPr lang="en-US" sz="1800" b="0" dirty="0" smtClean="0"/>
              <a:t>Signage for Pets</a:t>
            </a:r>
          </a:p>
          <a:p>
            <a:pPr marL="285750" indent="-285750">
              <a:buFontTx/>
              <a:buChar char="-"/>
            </a:pPr>
            <a:r>
              <a:rPr lang="en-US" sz="1800" b="0" dirty="0" smtClean="0"/>
              <a:t>Pedestrian Walkway </a:t>
            </a:r>
          </a:p>
          <a:p>
            <a:pPr marL="0" indent="0"/>
            <a:r>
              <a:rPr lang="en-US" sz="1800" b="0" dirty="0" smtClean="0"/>
              <a:t>Summary of Recommendations</a:t>
            </a:r>
          </a:p>
        </p:txBody>
      </p:sp>
    </p:spTree>
    <p:extLst>
      <p:ext uri="{BB962C8B-B14F-4D97-AF65-F5344CB8AC3E}">
        <p14:creationId xmlns:p14="http://schemas.microsoft.com/office/powerpoint/2010/main" val="619330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in le </a:t>
            </a:r>
            <a:r>
              <a:rPr lang="en-US" dirty="0" err="1" smtClean="0"/>
              <a:t>droit</a:t>
            </a:r>
            <a:r>
              <a:rPr lang="en-US" dirty="0" smtClean="0"/>
              <a:t> </a:t>
            </a:r>
            <a:endParaRPr lang="en-US" dirty="0"/>
          </a:p>
        </p:txBody>
      </p:sp>
      <p:sp>
        <p:nvSpPr>
          <p:cNvPr id="3" name="Content Placeholder 2"/>
          <p:cNvSpPr>
            <a:spLocks noGrp="1"/>
          </p:cNvSpPr>
          <p:nvPr>
            <p:ph idx="1"/>
          </p:nvPr>
        </p:nvSpPr>
        <p:spPr>
          <a:xfrm>
            <a:off x="1350498" y="964501"/>
            <a:ext cx="6157629" cy="596142"/>
          </a:xfrm>
        </p:spPr>
        <p:txBody>
          <a:bodyPr>
            <a:noAutofit/>
          </a:bodyPr>
          <a:lstStyle/>
          <a:p>
            <a:pPr algn="ctr"/>
            <a:r>
              <a:rPr lang="en-US" sz="1800" b="0" dirty="0" smtClean="0"/>
              <a:t>There are 49 stretches* of parking and 8 stretches* with no parking within the </a:t>
            </a:r>
            <a:r>
              <a:rPr lang="en-US" sz="1800" b="0" dirty="0" err="1" smtClean="0"/>
              <a:t>LeDroit</a:t>
            </a:r>
            <a:r>
              <a:rPr lang="en-US" sz="1800" b="0" dirty="0" smtClean="0"/>
              <a:t> Park boundaries.</a:t>
            </a:r>
          </a:p>
        </p:txBody>
      </p:sp>
      <p:pic>
        <p:nvPicPr>
          <p:cNvPr id="6" name="Picture 5" descr="LeDroit Trasportation Map.png"/>
          <p:cNvPicPr>
            <a:picLocks noChangeAspect="1"/>
          </p:cNvPicPr>
          <p:nvPr/>
        </p:nvPicPr>
        <p:blipFill rotWithShape="1">
          <a:blip r:embed="rId2">
            <a:extLst>
              <a:ext uri="{28A0092B-C50C-407E-A947-70E740481C1C}">
                <a14:useLocalDpi xmlns:a14="http://schemas.microsoft.com/office/drawing/2010/main" val="0"/>
              </a:ext>
            </a:extLst>
          </a:blip>
          <a:srcRect b="12302"/>
          <a:stretch/>
        </p:blipFill>
        <p:spPr>
          <a:xfrm>
            <a:off x="1559503" y="1642835"/>
            <a:ext cx="5740037" cy="4242435"/>
          </a:xfrm>
          <a:prstGeom prst="rect">
            <a:avLst/>
          </a:prstGeom>
        </p:spPr>
      </p:pic>
      <p:sp>
        <p:nvSpPr>
          <p:cNvPr id="7" name="Content Placeholder 2"/>
          <p:cNvSpPr txBox="1">
            <a:spLocks/>
          </p:cNvSpPr>
          <p:nvPr/>
        </p:nvSpPr>
        <p:spPr>
          <a:xfrm>
            <a:off x="739739" y="5971553"/>
            <a:ext cx="7604161" cy="499693"/>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1800" b="0" dirty="0" smtClean="0"/>
              <a:t>*A stretch is one side of the street the length of one block. For example, the North side of T Street between 4</a:t>
            </a:r>
            <a:r>
              <a:rPr lang="en-US" sz="1800" b="0" baseline="30000" dirty="0" smtClean="0"/>
              <a:t>th</a:t>
            </a:r>
            <a:r>
              <a:rPr lang="en-US" sz="1800" b="0" dirty="0" smtClean="0"/>
              <a:t> and 5</a:t>
            </a:r>
            <a:r>
              <a:rPr lang="en-US" sz="1800" b="0" baseline="30000" dirty="0" smtClean="0"/>
              <a:t>th</a:t>
            </a:r>
            <a:r>
              <a:rPr lang="en-US" sz="1800" b="0" dirty="0" smtClean="0"/>
              <a:t> is one stretch.</a:t>
            </a:r>
          </a:p>
        </p:txBody>
      </p:sp>
    </p:spTree>
    <p:extLst>
      <p:ext uri="{BB962C8B-B14F-4D97-AF65-F5344CB8AC3E}">
        <p14:creationId xmlns:p14="http://schemas.microsoft.com/office/powerpoint/2010/main" val="2978789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Zones</a:t>
            </a:r>
            <a:endParaRPr lang="en-US" dirty="0"/>
          </a:p>
        </p:txBody>
      </p:sp>
      <p:sp>
        <p:nvSpPr>
          <p:cNvPr id="7" name="Content Placeholder 2"/>
          <p:cNvSpPr txBox="1">
            <a:spLocks/>
          </p:cNvSpPr>
          <p:nvPr/>
        </p:nvSpPr>
        <p:spPr>
          <a:xfrm>
            <a:off x="122827" y="1718531"/>
            <a:ext cx="4792000" cy="390266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AutoNum type="arabicPeriod"/>
            </a:pPr>
            <a:r>
              <a:rPr lang="en-US" sz="1800" b="0" u="sng" dirty="0" smtClean="0"/>
              <a:t>Hours of enforcement for zone parking</a:t>
            </a:r>
            <a:r>
              <a:rPr lang="en-US" sz="1800" b="0" dirty="0" smtClean="0"/>
              <a:t>: 82</a:t>
            </a:r>
            <a:r>
              <a:rPr lang="en-US" sz="1800" b="0" dirty="0"/>
              <a:t>% of </a:t>
            </a:r>
            <a:r>
              <a:rPr lang="en-US" sz="1800" b="0" dirty="0" smtClean="0"/>
              <a:t>zone and 2 hour parking is enforced </a:t>
            </a:r>
            <a:r>
              <a:rPr lang="en-US" sz="1800" b="0" dirty="0"/>
              <a:t>between 7am and 8:30pm Monday through </a:t>
            </a:r>
            <a:r>
              <a:rPr lang="en-US" sz="1800" b="0" dirty="0" smtClean="0"/>
              <a:t>Friday. As a result, many out of state vehicles are parked for days at a time during the weekend.</a:t>
            </a:r>
          </a:p>
          <a:p>
            <a:pPr marL="0" indent="0"/>
            <a:endParaRPr lang="en-US" sz="1800" b="0" dirty="0" smtClean="0"/>
          </a:p>
          <a:p>
            <a:pPr>
              <a:buFont typeface="+mj-lt"/>
              <a:buAutoNum type="arabicPeriod" startAt="2"/>
            </a:pPr>
            <a:r>
              <a:rPr lang="en-US" sz="1800" b="0" u="sng" dirty="0" smtClean="0"/>
              <a:t>Limited available parking is shared with other zones</a:t>
            </a:r>
            <a:r>
              <a:rPr lang="en-US" sz="1800" b="0" dirty="0" smtClean="0"/>
              <a:t>: 69% of all parking is shared with other zones and/or with general public for 2 hour periods. As a result, </a:t>
            </a:r>
            <a:endParaRPr lang="en-US" sz="1800" b="0" dirty="0"/>
          </a:p>
          <a:p>
            <a:pPr marL="285750" indent="-285750">
              <a:buFont typeface="Arial" panose="020B0604020202020204" pitchFamily="34" charset="0"/>
              <a:buChar char="•"/>
            </a:pPr>
            <a:endParaRPr lang="en-US" sz="1800" b="0" dirty="0" smtClean="0"/>
          </a:p>
        </p:txBody>
      </p:sp>
      <p:graphicFrame>
        <p:nvGraphicFramePr>
          <p:cNvPr id="10" name="Table 9"/>
          <p:cNvGraphicFramePr>
            <a:graphicFrameLocks noGrp="1"/>
          </p:cNvGraphicFramePr>
          <p:nvPr>
            <p:extLst>
              <p:ext uri="{D42A27DB-BD31-4B8C-83A1-F6EECF244321}">
                <p14:modId xmlns:p14="http://schemas.microsoft.com/office/powerpoint/2010/main" val="2833750311"/>
              </p:ext>
            </p:extLst>
          </p:nvPr>
        </p:nvGraphicFramePr>
        <p:xfrm>
          <a:off x="5051307" y="1942199"/>
          <a:ext cx="3971109" cy="3092138"/>
        </p:xfrm>
        <a:graphic>
          <a:graphicData uri="http://schemas.openxmlformats.org/drawingml/2006/table">
            <a:tbl>
              <a:tblPr/>
              <a:tblGrid>
                <a:gridCol w="2434668"/>
                <a:gridCol w="1536441"/>
              </a:tblGrid>
              <a:tr h="223457">
                <a:tc gridSpan="2">
                  <a:txBody>
                    <a:bodyPr/>
                    <a:lstStyle/>
                    <a:p>
                      <a:pPr algn="ctr" fontAlgn="b"/>
                      <a:r>
                        <a:rPr lang="en-US" sz="1600" b="0" i="0" u="none" strike="noStrike" dirty="0" smtClean="0">
                          <a:solidFill>
                            <a:srgbClr val="000000"/>
                          </a:solidFill>
                          <a:effectLst/>
                          <a:latin typeface="Calibri"/>
                        </a:rPr>
                        <a:t>Number of stretches restricted </a:t>
                      </a:r>
                    </a:p>
                    <a:p>
                      <a:pPr algn="ctr" fontAlgn="b"/>
                      <a:r>
                        <a:rPr lang="en-US" sz="1600" b="0" i="0" u="none" strike="noStrike" dirty="0" smtClean="0">
                          <a:solidFill>
                            <a:srgbClr val="000000"/>
                          </a:solidFill>
                          <a:effectLst/>
                          <a:latin typeface="Calibri"/>
                        </a:rPr>
                        <a:t>to </a:t>
                      </a:r>
                      <a:r>
                        <a:rPr lang="en-US" sz="1600" b="0" i="0" u="none" strike="noStrike" dirty="0">
                          <a:solidFill>
                            <a:srgbClr val="000000"/>
                          </a:solidFill>
                          <a:effectLst/>
                          <a:latin typeface="Calibri"/>
                        </a:rPr>
                        <a:t>zone </a:t>
                      </a:r>
                      <a:r>
                        <a:rPr lang="en-US" sz="1600" b="0" i="0" u="none" strike="noStrike" dirty="0" smtClean="0">
                          <a:solidFill>
                            <a:srgbClr val="000000"/>
                          </a:solidFill>
                          <a:effectLst/>
                          <a:latin typeface="Calibri"/>
                        </a:rPr>
                        <a:t>parking only</a:t>
                      </a:r>
                      <a:endParaRPr lang="en-US" sz="16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r>
              <a:tr h="223457">
                <a:tc>
                  <a:txBody>
                    <a:bodyPr/>
                    <a:lstStyle/>
                    <a:p>
                      <a:pPr algn="ctr" fontAlgn="ctr"/>
                      <a:r>
                        <a:rPr lang="en-US" sz="1600" b="0" i="0" u="none" strike="noStrike" dirty="0" smtClean="0">
                          <a:solidFill>
                            <a:srgbClr val="000000"/>
                          </a:solidFill>
                          <a:effectLst/>
                          <a:latin typeface="Calibri"/>
                        </a:rPr>
                        <a:t>Zone 1</a:t>
                      </a:r>
                      <a:endParaRPr lang="en-US" sz="16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457">
                <a:tc>
                  <a:txBody>
                    <a:bodyPr/>
                    <a:lstStyle/>
                    <a:p>
                      <a:pPr algn="ctr" fontAlgn="ctr"/>
                      <a:r>
                        <a:rPr lang="en-US" sz="1600" b="0" i="0" u="none" strike="noStrike" dirty="0" smtClean="0">
                          <a:solidFill>
                            <a:srgbClr val="000000"/>
                          </a:solidFill>
                          <a:effectLst/>
                          <a:latin typeface="Calibri"/>
                        </a:rPr>
                        <a:t>Zones 1 </a:t>
                      </a:r>
                      <a:r>
                        <a:rPr lang="en-US" sz="1600" b="0" i="0" u="none" strike="noStrike" dirty="0">
                          <a:solidFill>
                            <a:srgbClr val="000000"/>
                          </a:solidFill>
                          <a:effectLst/>
                          <a:latin typeface="Calibri"/>
                        </a:rPr>
                        <a:t>and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457">
                <a:tc>
                  <a:txBody>
                    <a:bodyPr/>
                    <a:lstStyle/>
                    <a:p>
                      <a:pPr algn="ctr" fontAlgn="ctr"/>
                      <a:r>
                        <a:rPr lang="en-US" sz="1600" b="0" i="0" u="none" strike="noStrike" dirty="0" smtClean="0">
                          <a:solidFill>
                            <a:srgbClr val="000000"/>
                          </a:solidFill>
                          <a:effectLst/>
                          <a:latin typeface="Calibri"/>
                        </a:rPr>
                        <a:t>Zones 1 </a:t>
                      </a:r>
                      <a:r>
                        <a:rPr lang="en-US" sz="1600" b="0" i="0" u="none" strike="noStrike" dirty="0">
                          <a:solidFill>
                            <a:srgbClr val="000000"/>
                          </a:solidFill>
                          <a:effectLst/>
                          <a:latin typeface="Calibri"/>
                        </a:rPr>
                        <a:t>and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457">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539438">
                <a:tc gridSpan="2">
                  <a:txBody>
                    <a:bodyPr/>
                    <a:lstStyle/>
                    <a:p>
                      <a:pPr algn="ctr" fontAlgn="ctr"/>
                      <a:r>
                        <a:rPr lang="en-US" sz="1600" b="0" i="0" u="none" strike="noStrike" dirty="0" smtClean="0">
                          <a:solidFill>
                            <a:srgbClr val="000000"/>
                          </a:solidFill>
                          <a:effectLst/>
                          <a:latin typeface="Calibri"/>
                        </a:rPr>
                        <a:t>Number of stretches with zone </a:t>
                      </a:r>
                      <a:r>
                        <a:rPr lang="en-US" sz="1600" b="0" i="0" u="none" strike="noStrike" dirty="0">
                          <a:solidFill>
                            <a:srgbClr val="000000"/>
                          </a:solidFill>
                          <a:effectLst/>
                          <a:latin typeface="Calibri"/>
                        </a:rPr>
                        <a:t>parking </a:t>
                      </a:r>
                      <a:r>
                        <a:rPr lang="en-US" sz="1600" b="0" i="0" u="none" strike="noStrike" dirty="0" smtClean="0">
                          <a:solidFill>
                            <a:srgbClr val="000000"/>
                          </a:solidFill>
                          <a:effectLst/>
                          <a:latin typeface="Calibri"/>
                        </a:rPr>
                        <a:t>and </a:t>
                      </a:r>
                    </a:p>
                    <a:p>
                      <a:pPr algn="ctr" fontAlgn="ctr"/>
                      <a:r>
                        <a:rPr lang="en-US" sz="1600" b="0" i="0" u="none" strike="noStrike" dirty="0" smtClean="0">
                          <a:solidFill>
                            <a:srgbClr val="000000"/>
                          </a:solidFill>
                          <a:effectLst/>
                          <a:latin typeface="Calibri"/>
                        </a:rPr>
                        <a:t>2 </a:t>
                      </a:r>
                      <a:r>
                        <a:rPr lang="en-US" sz="1600" b="0" i="0" u="none" strike="noStrike" dirty="0">
                          <a:solidFill>
                            <a:srgbClr val="000000"/>
                          </a:solidFill>
                          <a:effectLst/>
                          <a:latin typeface="Calibri"/>
                        </a:rPr>
                        <a:t>hour parking </a:t>
                      </a:r>
                      <a:r>
                        <a:rPr lang="en-US" sz="1600" b="0" i="0" u="none" strike="noStrike" dirty="0" smtClean="0">
                          <a:solidFill>
                            <a:srgbClr val="000000"/>
                          </a:solidFill>
                          <a:effectLst/>
                          <a:latin typeface="Calibri"/>
                        </a:rPr>
                        <a:t>available </a:t>
                      </a:r>
                      <a:r>
                        <a:rPr lang="en-US" sz="1600" b="0" i="0" u="none" strike="noStrike" dirty="0">
                          <a:solidFill>
                            <a:srgbClr val="000000"/>
                          </a:solidFill>
                          <a:effectLst/>
                          <a:latin typeface="Calibri"/>
                        </a:rPr>
                        <a:t>to general public</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DC3A4"/>
                    </a:solidFill>
                  </a:tcPr>
                </a:tc>
                <a:tc hMerge="1">
                  <a:txBody>
                    <a:bodyPr/>
                    <a:lstStyle/>
                    <a:p>
                      <a:endParaRPr lang="en-US"/>
                    </a:p>
                  </a:txBody>
                  <a:tcPr/>
                </a:tc>
              </a:tr>
              <a:tr h="223457">
                <a:tc>
                  <a:txBody>
                    <a:bodyPr/>
                    <a:lstStyle/>
                    <a:p>
                      <a:pPr algn="ctr" fontAlgn="ctr"/>
                      <a:r>
                        <a:rPr lang="en-US" sz="1600" b="0" i="0" u="none" strike="noStrike" dirty="0" smtClean="0">
                          <a:solidFill>
                            <a:srgbClr val="000000"/>
                          </a:solidFill>
                          <a:effectLst/>
                          <a:latin typeface="Calibri"/>
                        </a:rPr>
                        <a:t>Zones 1 </a:t>
                      </a:r>
                      <a:r>
                        <a:rPr lang="en-US" sz="1600" b="0" i="0" u="none" strike="noStrike" dirty="0">
                          <a:solidFill>
                            <a:srgbClr val="000000"/>
                          </a:solidFill>
                          <a:effectLst/>
                          <a:latin typeface="Calibri"/>
                        </a:rPr>
                        <a:t>and 5 with 2 hour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457">
                <a:tc>
                  <a:txBody>
                    <a:bodyPr/>
                    <a:lstStyle/>
                    <a:p>
                      <a:pPr algn="ctr" fontAlgn="ctr"/>
                      <a:r>
                        <a:rPr lang="en-US" sz="1600" b="0" i="0" u="none" strike="noStrike" dirty="0" smtClean="0">
                          <a:solidFill>
                            <a:srgbClr val="000000"/>
                          </a:solidFill>
                          <a:effectLst/>
                          <a:latin typeface="Calibri"/>
                        </a:rPr>
                        <a:t>Zone 1 </a:t>
                      </a:r>
                      <a:r>
                        <a:rPr lang="en-US" sz="1600" b="0" i="0" u="none" strike="noStrike" dirty="0">
                          <a:solidFill>
                            <a:srgbClr val="000000"/>
                          </a:solidFill>
                          <a:effectLst/>
                          <a:latin typeface="Calibri"/>
                        </a:rPr>
                        <a:t>with 2 hour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457">
                <a:tc>
                  <a:txBody>
                    <a:bodyPr/>
                    <a:lstStyle/>
                    <a:p>
                      <a:pPr algn="ctr" fontAlgn="ctr"/>
                      <a:r>
                        <a:rPr lang="en-US" sz="1600" b="0" i="0" u="none" strike="noStrike" dirty="0" smtClean="0">
                          <a:solidFill>
                            <a:srgbClr val="000000"/>
                          </a:solidFill>
                          <a:effectLst/>
                          <a:latin typeface="Calibri"/>
                        </a:rPr>
                        <a:t>Zones 1 </a:t>
                      </a:r>
                      <a:r>
                        <a:rPr lang="en-US" sz="1600" b="0" i="0" u="none" strike="noStrike" dirty="0">
                          <a:solidFill>
                            <a:srgbClr val="000000"/>
                          </a:solidFill>
                          <a:effectLst/>
                          <a:latin typeface="Calibri"/>
                        </a:rPr>
                        <a:t>and 2 with 2 hour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457">
                <a:tc>
                  <a:txBody>
                    <a:bodyPr/>
                    <a:lstStyle/>
                    <a:p>
                      <a:pPr algn="ctr" fontAlgn="ctr"/>
                      <a:r>
                        <a:rPr lang="en-US" sz="1600" b="0" i="0" u="none" strike="noStrike" dirty="0" smtClean="0">
                          <a:solidFill>
                            <a:srgbClr val="000000"/>
                          </a:solidFill>
                          <a:effectLst/>
                          <a:latin typeface="Calibri"/>
                        </a:rPr>
                        <a:t>Zones 1 </a:t>
                      </a:r>
                      <a:r>
                        <a:rPr lang="en-US" sz="1600" b="0" i="0" u="none" strike="noStrike" dirty="0">
                          <a:solidFill>
                            <a:srgbClr val="000000"/>
                          </a:solidFill>
                          <a:effectLst/>
                          <a:latin typeface="Calibri"/>
                        </a:rPr>
                        <a:t>and 6 with 2 hour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a:xfrm>
            <a:off x="122826" y="971366"/>
            <a:ext cx="8763109" cy="985668"/>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The </a:t>
            </a:r>
            <a:r>
              <a:rPr lang="en-US" sz="1800" u="sng" dirty="0"/>
              <a:t>issue</a:t>
            </a:r>
            <a:r>
              <a:rPr lang="en-US" sz="1800" dirty="0"/>
              <a:t>: </a:t>
            </a:r>
            <a:r>
              <a:rPr lang="en-US" sz="1800" dirty="0" smtClean="0"/>
              <a:t>Parking </a:t>
            </a:r>
            <a:r>
              <a:rPr lang="en-US" sz="1800" dirty="0"/>
              <a:t>after work hours and during weekends is difficult due to multiple zone availability and hours of enforcement</a:t>
            </a:r>
            <a:r>
              <a:rPr lang="en-US" sz="1800" dirty="0" smtClean="0"/>
              <a:t>.</a:t>
            </a:r>
            <a:endParaRPr lang="en-US" sz="1800" dirty="0"/>
          </a:p>
        </p:txBody>
      </p:sp>
    </p:spTree>
    <p:extLst>
      <p:ext uri="{BB962C8B-B14F-4D97-AF65-F5344CB8AC3E}">
        <p14:creationId xmlns:p14="http://schemas.microsoft.com/office/powerpoint/2010/main" val="4242698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Zones</a:t>
            </a:r>
            <a:endParaRPr lang="en-US" dirty="0"/>
          </a:p>
        </p:txBody>
      </p:sp>
      <p:pic>
        <p:nvPicPr>
          <p:cNvPr id="3" name="Picture 2" descr="Parking Zone 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881" y="976825"/>
            <a:ext cx="6826717" cy="5766156"/>
          </a:xfrm>
          <a:prstGeom prst="rect">
            <a:avLst/>
          </a:prstGeom>
        </p:spPr>
      </p:pic>
    </p:spTree>
    <p:extLst>
      <p:ext uri="{BB962C8B-B14F-4D97-AF65-F5344CB8AC3E}">
        <p14:creationId xmlns:p14="http://schemas.microsoft.com/office/powerpoint/2010/main" val="14181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Zones - Recommendation </a:t>
            </a:r>
            <a:endParaRPr lang="en-US" dirty="0"/>
          </a:p>
        </p:txBody>
      </p:sp>
      <p:sp>
        <p:nvSpPr>
          <p:cNvPr id="9" name="Content Placeholder 2"/>
          <p:cNvSpPr txBox="1">
            <a:spLocks/>
          </p:cNvSpPr>
          <p:nvPr/>
        </p:nvSpPr>
        <p:spPr>
          <a:xfrm>
            <a:off x="65477" y="914400"/>
            <a:ext cx="7019857" cy="4844955"/>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AutoNum type="arabicPeriod"/>
            </a:pPr>
            <a:r>
              <a:rPr lang="en-US" sz="1800" u="sng" dirty="0" smtClean="0"/>
              <a:t>Expand enforceable hours for all “Resident Permit Parking Only” locations </a:t>
            </a:r>
            <a:r>
              <a:rPr lang="en-US" sz="1800" b="0" dirty="0" smtClean="0"/>
              <a:t>to Monday through Sunday from 7am to Midnight. This will ensure parking is available during evenings and weekends when our mostly residential community is in most need of parking. </a:t>
            </a:r>
          </a:p>
          <a:p>
            <a:pPr>
              <a:buAutoNum type="arabicPeriod"/>
            </a:pPr>
            <a:r>
              <a:rPr lang="en-US" sz="1800" u="sng" dirty="0" smtClean="0"/>
              <a:t>Outline parking areas</a:t>
            </a:r>
            <a:r>
              <a:rPr lang="en-US" sz="1800" b="0" dirty="0" smtClean="0"/>
              <a:t> with white boarders in order to assist drivers with identifying appropriate locations.</a:t>
            </a:r>
          </a:p>
          <a:p>
            <a:pPr>
              <a:buAutoNum type="arabicPeriod"/>
            </a:pPr>
            <a:r>
              <a:rPr lang="en-US" sz="1800" u="sng" dirty="0" smtClean="0"/>
              <a:t>Eliminate shared zone 5 parking on all east/west streets</a:t>
            </a:r>
            <a:r>
              <a:rPr lang="en-US" sz="1800" b="0" dirty="0" smtClean="0"/>
              <a:t>. Currently in Ward 5, parking is not shared nearly as frequently as in Ward 1. </a:t>
            </a:r>
            <a:r>
              <a:rPr lang="en-US" sz="1800" b="0" dirty="0"/>
              <a:t>This </a:t>
            </a:r>
            <a:r>
              <a:rPr lang="en-US" sz="1800" b="0" dirty="0" smtClean="0"/>
              <a:t>change would bring a more equitable parking </a:t>
            </a:r>
            <a:r>
              <a:rPr lang="en-US" sz="1800" b="0" dirty="0"/>
              <a:t>situation </a:t>
            </a:r>
            <a:r>
              <a:rPr lang="en-US" sz="1800" b="0" dirty="0" smtClean="0"/>
              <a:t>as it would directly mirror the shared zoning situation between </a:t>
            </a:r>
            <a:r>
              <a:rPr lang="en-US" sz="1800" b="0" dirty="0"/>
              <a:t>Flagler and 2</a:t>
            </a:r>
            <a:r>
              <a:rPr lang="en-US" sz="1800" b="0" baseline="30000" dirty="0"/>
              <a:t>nd</a:t>
            </a:r>
            <a:r>
              <a:rPr lang="en-US" sz="1800" b="0" dirty="0"/>
              <a:t> Street, Adams and </a:t>
            </a:r>
            <a:r>
              <a:rPr lang="en-US" sz="1800" b="0" dirty="0" smtClean="0"/>
              <a:t>Thomas Street. The impact would be on 7 stretches, majority of which are on T Street. The result would be a 33% reduction of zone 1 and 5 parking, which includes 2 hour parking that exempts both zones 1 and 5.</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29186" b="30564"/>
          <a:stretch/>
        </p:blipFill>
        <p:spPr>
          <a:xfrm>
            <a:off x="7085334" y="1076737"/>
            <a:ext cx="1904197" cy="3310139"/>
          </a:xfrm>
          <a:prstGeom prst="rect">
            <a:avLst/>
          </a:prstGeom>
        </p:spPr>
      </p:pic>
    </p:spTree>
    <p:extLst>
      <p:ext uri="{BB962C8B-B14F-4D97-AF65-F5344CB8AC3E}">
        <p14:creationId xmlns:p14="http://schemas.microsoft.com/office/powerpoint/2010/main" val="1146501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potholes</a:t>
            </a:r>
            <a:endParaRPr lang="en-US" dirty="0"/>
          </a:p>
        </p:txBody>
      </p:sp>
      <p:sp>
        <p:nvSpPr>
          <p:cNvPr id="7" name="Content Placeholder 2"/>
          <p:cNvSpPr txBox="1">
            <a:spLocks/>
          </p:cNvSpPr>
          <p:nvPr/>
        </p:nvSpPr>
        <p:spPr>
          <a:xfrm>
            <a:off x="274111" y="940608"/>
            <a:ext cx="8530593" cy="61523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u="sng" dirty="0" smtClean="0"/>
              <a:t>The </a:t>
            </a:r>
            <a:r>
              <a:rPr lang="en-US" sz="1800" u="sng" dirty="0"/>
              <a:t>issue</a:t>
            </a:r>
            <a:r>
              <a:rPr lang="en-US" sz="1800" dirty="0"/>
              <a:t>: </a:t>
            </a:r>
            <a:r>
              <a:rPr lang="en-US" sz="1800" dirty="0" smtClean="0"/>
              <a:t>fixes to potholes are not permanent which leads to larger and deeper potholes. </a:t>
            </a:r>
          </a:p>
          <a:p>
            <a:pPr marL="0" indent="0"/>
            <a:endParaRPr lang="en-US" sz="1800" b="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31018" y="1746914"/>
            <a:ext cx="3996517" cy="2997388"/>
          </a:xfrm>
          <a:prstGeom prst="rect">
            <a:avLst/>
          </a:prstGeom>
        </p:spPr>
      </p:pic>
      <p:sp>
        <p:nvSpPr>
          <p:cNvPr id="6" name="Content Placeholder 2"/>
          <p:cNvSpPr txBox="1">
            <a:spLocks/>
          </p:cNvSpPr>
          <p:nvPr/>
        </p:nvSpPr>
        <p:spPr>
          <a:xfrm>
            <a:off x="274486" y="1746917"/>
            <a:ext cx="4488583" cy="318845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mj-lt"/>
              <a:buAutoNum type="arabicPeriod"/>
            </a:pPr>
            <a:r>
              <a:rPr lang="en-US" sz="1800" b="0" u="sng" dirty="0" smtClean="0"/>
              <a:t>4</a:t>
            </a:r>
            <a:r>
              <a:rPr lang="en-US" sz="1800" b="0" u="sng" baseline="30000" dirty="0" smtClean="0"/>
              <a:t>th</a:t>
            </a:r>
            <a:r>
              <a:rPr lang="en-US" sz="1800" b="0" u="sng" dirty="0" smtClean="0"/>
              <a:t> Street</a:t>
            </a:r>
            <a:r>
              <a:rPr lang="en-US" sz="1800" b="0" dirty="0" smtClean="0"/>
              <a:t>: the greatest </a:t>
            </a:r>
            <a:r>
              <a:rPr lang="en-US" sz="1800" b="0" dirty="0"/>
              <a:t>number and the largest, deepest </a:t>
            </a:r>
            <a:r>
              <a:rPr lang="en-US" sz="1800" b="0" dirty="0" smtClean="0"/>
              <a:t>potholes in the community were located on 4</a:t>
            </a:r>
            <a:r>
              <a:rPr lang="en-US" sz="1800" b="0" baseline="30000" dirty="0" smtClean="0"/>
              <a:t>th</a:t>
            </a:r>
            <a:r>
              <a:rPr lang="en-US" sz="1800" b="0" dirty="0" smtClean="0"/>
              <a:t> Street between Florida </a:t>
            </a:r>
            <a:r>
              <a:rPr lang="en-US" sz="1800" b="0" dirty="0"/>
              <a:t>Avenue and V </a:t>
            </a:r>
            <a:r>
              <a:rPr lang="en-US" sz="1800" b="0" dirty="0" smtClean="0"/>
              <a:t>Street. </a:t>
            </a:r>
            <a:endParaRPr lang="en-US" sz="1800" b="0" dirty="0"/>
          </a:p>
          <a:p>
            <a:pPr marL="0" indent="0"/>
            <a:endParaRPr lang="en-US" sz="1800" b="0" dirty="0" smtClean="0"/>
          </a:p>
          <a:p>
            <a:pPr>
              <a:buFont typeface="+mj-lt"/>
              <a:buAutoNum type="arabicPeriod" startAt="2"/>
            </a:pPr>
            <a:r>
              <a:rPr lang="en-US" sz="1800" b="0" u="sng" dirty="0" smtClean="0"/>
              <a:t>Intersections</a:t>
            </a:r>
            <a:r>
              <a:rPr lang="en-US" sz="1800" b="0" dirty="0" smtClean="0"/>
              <a:t>: With </a:t>
            </a:r>
            <a:r>
              <a:rPr lang="en-US" sz="1800" b="0" dirty="0"/>
              <a:t>the use of various materials at certain intersections, potholes develop in the concrete and bricks become dislodged or go </a:t>
            </a:r>
            <a:r>
              <a:rPr lang="en-US" sz="1800" b="0" dirty="0" smtClean="0"/>
              <a:t>missing.</a:t>
            </a:r>
          </a:p>
          <a:p>
            <a:pPr marL="0" indent="0"/>
            <a:endParaRPr lang="en-US" sz="1800" b="0" dirty="0" smtClean="0"/>
          </a:p>
        </p:txBody>
      </p:sp>
    </p:spTree>
    <p:extLst>
      <p:ext uri="{BB962C8B-B14F-4D97-AF65-F5344CB8AC3E}">
        <p14:creationId xmlns:p14="http://schemas.microsoft.com/office/powerpoint/2010/main" val="1395621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14520</TotalTime>
  <Words>1460</Words>
  <Application>Microsoft Office PowerPoint</Application>
  <PresentationFormat>On-screen Show (4:3)</PresentationFormat>
  <Paragraphs>133</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Angles</vt:lpstr>
      <vt:lpstr>Le Droit Park Transportation Package</vt:lpstr>
      <vt:lpstr>Background</vt:lpstr>
      <vt:lpstr>Community input</vt:lpstr>
      <vt:lpstr>Index</vt:lpstr>
      <vt:lpstr>Parking in le droit </vt:lpstr>
      <vt:lpstr>Parking Zones</vt:lpstr>
      <vt:lpstr>Parking Zones</vt:lpstr>
      <vt:lpstr>Parking Zones - Recommendation </vt:lpstr>
      <vt:lpstr>potholes</vt:lpstr>
      <vt:lpstr>Potholes – 4th Street</vt:lpstr>
      <vt:lpstr>Potholes – 4th Street</vt:lpstr>
      <vt:lpstr>Potholes – Florida Ave</vt:lpstr>
      <vt:lpstr>Potholes - intersections</vt:lpstr>
      <vt:lpstr>potholes - Recommendation </vt:lpstr>
      <vt:lpstr>Sidewalk and Curbs</vt:lpstr>
      <vt:lpstr>Unkempt parking lot</vt:lpstr>
      <vt:lpstr>elm street parking lot</vt:lpstr>
      <vt:lpstr>elm street parking lot</vt:lpstr>
      <vt:lpstr>elm street  parking lot</vt:lpstr>
      <vt:lpstr>Unkempt parking lot - Recommendation </vt:lpstr>
      <vt:lpstr>Confusing Signage</vt:lpstr>
      <vt:lpstr>Confusing Signage - Recommendation</vt:lpstr>
      <vt:lpstr>Signage for pets</vt:lpstr>
      <vt:lpstr>Recommendations</vt:lpstr>
      <vt:lpstr>Recommendation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Droit Park Transportation</dc:title>
  <dc:creator>Brian Footer</dc:creator>
  <cp:lastModifiedBy>Brian Footer</cp:lastModifiedBy>
  <cp:revision>123</cp:revision>
  <cp:lastPrinted>2015-04-28T21:39:04Z</cp:lastPrinted>
  <dcterms:created xsi:type="dcterms:W3CDTF">2015-03-20T00:55:02Z</dcterms:created>
  <dcterms:modified xsi:type="dcterms:W3CDTF">2015-05-01T17:30:21Z</dcterms:modified>
</cp:coreProperties>
</file>